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5" r:id="rId13"/>
    <p:sldId id="266" r:id="rId14"/>
    <p:sldId id="267" r:id="rId15"/>
    <p:sldId id="264" r:id="rId16"/>
    <p:sldId id="268" r:id="rId17"/>
  </p:sldIdLst>
  <p:sldSz cx="18288000" cy="10287000"/>
  <p:notesSz cx="7104063" cy="10234613"/>
  <p:embeddedFontLst>
    <p:embeddedFont>
      <p:font typeface="Intro Rust Base Shade" panose="020B0604020202020204" charset="0"/>
      <p:regular r:id="rId19"/>
    </p:embeddedFont>
    <p:embeddedFont>
      <p:font typeface="Open Sans 1 Bold" panose="020B0604020202020204" charset="0"/>
      <p:regular r:id="rId20"/>
    </p:embeddedFont>
    <p:embeddedFont>
      <p:font typeface="Open Sans 1 Bold Italics" panose="020B0604020202020204" charset="0"/>
      <p:regular r:id="rId21"/>
    </p:embeddedFont>
    <p:embeddedFont>
      <p:font typeface="Open Sans 1 Italics" panose="020B0604020202020204" charset="0"/>
      <p:regular r:id="rId22"/>
    </p:embeddedFont>
    <p:embeddedFont>
      <p:font typeface="Open Sans 2" panose="020B0604020202020204" charset="0"/>
      <p:regular r:id="rId23"/>
    </p:embeddedFont>
    <p:embeddedFont>
      <p:font typeface="Open Sans 2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98E2B-B19C-4CB6-B7D0-5F4116D4348A}" v="21" dt="2024-09-25T09:53:45.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231" autoAdjust="0"/>
  </p:normalViewPr>
  <p:slideViewPr>
    <p:cSldViewPr snapToGrid="0">
      <p:cViewPr varScale="1">
        <p:scale>
          <a:sx n="27" d="100"/>
          <a:sy n="27" d="100"/>
        </p:scale>
        <p:origin x="166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Birk Klein" userId="48aae8a4-8eda-4895-b9d3-58040833a4dc" providerId="ADAL" clId="{3986B719-387E-4625-97A2-A52FE460186F}"/>
    <pc:docChg chg="modSld modNotesMaster">
      <pc:chgData name="Tina Birk Klein" userId="48aae8a4-8eda-4895-b9d3-58040833a4dc" providerId="ADAL" clId="{3986B719-387E-4625-97A2-A52FE460186F}" dt="2024-09-19T17:33:17.918" v="2"/>
      <pc:docMkLst>
        <pc:docMk/>
      </pc:docMkLst>
      <pc:sldChg chg="modNotes">
        <pc:chgData name="Tina Birk Klein" userId="48aae8a4-8eda-4895-b9d3-58040833a4dc" providerId="ADAL" clId="{3986B719-387E-4625-97A2-A52FE460186F}" dt="2024-09-19T17:33:17.918" v="2"/>
        <pc:sldMkLst>
          <pc:docMk/>
          <pc:sldMk cId="0" sldId="256"/>
        </pc:sldMkLst>
      </pc:sldChg>
      <pc:sldChg chg="modNotes">
        <pc:chgData name="Tina Birk Klein" userId="48aae8a4-8eda-4895-b9d3-58040833a4dc" providerId="ADAL" clId="{3986B719-387E-4625-97A2-A52FE460186F}" dt="2024-09-19T17:33:17.918" v="2"/>
        <pc:sldMkLst>
          <pc:docMk/>
          <pc:sldMk cId="0" sldId="257"/>
        </pc:sldMkLst>
      </pc:sldChg>
      <pc:sldChg chg="modNotes">
        <pc:chgData name="Tina Birk Klein" userId="48aae8a4-8eda-4895-b9d3-58040833a4dc" providerId="ADAL" clId="{3986B719-387E-4625-97A2-A52FE460186F}" dt="2024-09-19T17:33:17.918" v="2"/>
        <pc:sldMkLst>
          <pc:docMk/>
          <pc:sldMk cId="0" sldId="258"/>
        </pc:sldMkLst>
      </pc:sldChg>
      <pc:sldChg chg="modNotes">
        <pc:chgData name="Tina Birk Klein" userId="48aae8a4-8eda-4895-b9d3-58040833a4dc" providerId="ADAL" clId="{3986B719-387E-4625-97A2-A52FE460186F}" dt="2024-09-19T17:33:17.918" v="2"/>
        <pc:sldMkLst>
          <pc:docMk/>
          <pc:sldMk cId="0" sldId="259"/>
        </pc:sldMkLst>
      </pc:sldChg>
      <pc:sldChg chg="modNotes">
        <pc:chgData name="Tina Birk Klein" userId="48aae8a4-8eda-4895-b9d3-58040833a4dc" providerId="ADAL" clId="{3986B719-387E-4625-97A2-A52FE460186F}" dt="2024-09-19T17:33:17.918" v="2"/>
        <pc:sldMkLst>
          <pc:docMk/>
          <pc:sldMk cId="0" sldId="260"/>
        </pc:sldMkLst>
      </pc:sldChg>
      <pc:sldChg chg="modNotes">
        <pc:chgData name="Tina Birk Klein" userId="48aae8a4-8eda-4895-b9d3-58040833a4dc" providerId="ADAL" clId="{3986B719-387E-4625-97A2-A52FE460186F}" dt="2024-09-19T17:33:17.918" v="2"/>
        <pc:sldMkLst>
          <pc:docMk/>
          <pc:sldMk cId="0" sldId="261"/>
        </pc:sldMkLst>
      </pc:sldChg>
      <pc:sldChg chg="modNotes">
        <pc:chgData name="Tina Birk Klein" userId="48aae8a4-8eda-4895-b9d3-58040833a4dc" providerId="ADAL" clId="{3986B719-387E-4625-97A2-A52FE460186F}" dt="2024-09-19T17:33:17.918" v="2"/>
        <pc:sldMkLst>
          <pc:docMk/>
          <pc:sldMk cId="0" sldId="262"/>
        </pc:sldMkLst>
      </pc:sldChg>
      <pc:sldChg chg="modNotes">
        <pc:chgData name="Tina Birk Klein" userId="48aae8a4-8eda-4895-b9d3-58040833a4dc" providerId="ADAL" clId="{3986B719-387E-4625-97A2-A52FE460186F}" dt="2024-09-19T17:33:17.918" v="2"/>
        <pc:sldMkLst>
          <pc:docMk/>
          <pc:sldMk cId="0" sldId="263"/>
        </pc:sldMkLst>
      </pc:sldChg>
      <pc:sldChg chg="modNotes">
        <pc:chgData name="Tina Birk Klein" userId="48aae8a4-8eda-4895-b9d3-58040833a4dc" providerId="ADAL" clId="{3986B719-387E-4625-97A2-A52FE460186F}" dt="2024-09-19T17:33:17.918" v="2"/>
        <pc:sldMkLst>
          <pc:docMk/>
          <pc:sldMk cId="0" sldId="264"/>
        </pc:sldMkLst>
      </pc:sldChg>
      <pc:sldChg chg="modNotes">
        <pc:chgData name="Tina Birk Klein" userId="48aae8a4-8eda-4895-b9d3-58040833a4dc" providerId="ADAL" clId="{3986B719-387E-4625-97A2-A52FE460186F}" dt="2024-09-19T17:33:17.918" v="2"/>
        <pc:sldMkLst>
          <pc:docMk/>
          <pc:sldMk cId="2308963618" sldId="265"/>
        </pc:sldMkLst>
      </pc:sldChg>
      <pc:sldChg chg="modNotes">
        <pc:chgData name="Tina Birk Klein" userId="48aae8a4-8eda-4895-b9d3-58040833a4dc" providerId="ADAL" clId="{3986B719-387E-4625-97A2-A52FE460186F}" dt="2024-09-19T17:33:17.918" v="2"/>
        <pc:sldMkLst>
          <pc:docMk/>
          <pc:sldMk cId="1873316907" sldId="266"/>
        </pc:sldMkLst>
      </pc:sldChg>
      <pc:sldChg chg="modNotes">
        <pc:chgData name="Tina Birk Klein" userId="48aae8a4-8eda-4895-b9d3-58040833a4dc" providerId="ADAL" clId="{3986B719-387E-4625-97A2-A52FE460186F}" dt="2024-09-19T17:33:17.918" v="2"/>
        <pc:sldMkLst>
          <pc:docMk/>
          <pc:sldMk cId="2468623516" sldId="267"/>
        </pc:sldMkLst>
      </pc:sldChg>
      <pc:sldChg chg="modNotes">
        <pc:chgData name="Tina Birk Klein" userId="48aae8a4-8eda-4895-b9d3-58040833a4dc" providerId="ADAL" clId="{3986B719-387E-4625-97A2-A52FE460186F}" dt="2024-09-19T17:33:17.918" v="2"/>
        <pc:sldMkLst>
          <pc:docMk/>
          <pc:sldMk cId="187347872" sldId="268"/>
        </pc:sldMkLst>
      </pc:sldChg>
    </pc:docChg>
  </pc:docChgLst>
  <pc:docChgLst>
    <pc:chgData name="Emilie Schapira" userId="add9a6b5-9802-44a7-a3ab-8b3391c7ff5c" providerId="ADAL" clId="{1CC98E2B-B19C-4CB6-B7D0-5F4116D4348A}"/>
    <pc:docChg chg="undo custSel addSld modSld sldOrd">
      <pc:chgData name="Emilie Schapira" userId="add9a6b5-9802-44a7-a3ab-8b3391c7ff5c" providerId="ADAL" clId="{1CC98E2B-B19C-4CB6-B7D0-5F4116D4348A}" dt="2024-09-25T09:55:25.328" v="413" actId="729"/>
      <pc:docMkLst>
        <pc:docMk/>
      </pc:docMkLst>
      <pc:sldChg chg="modSp mod modNotes">
        <pc:chgData name="Emilie Schapira" userId="add9a6b5-9802-44a7-a3ab-8b3391c7ff5c" providerId="ADAL" clId="{1CC98E2B-B19C-4CB6-B7D0-5F4116D4348A}" dt="2024-09-20T07:10:27.158" v="370" actId="1076"/>
        <pc:sldMkLst>
          <pc:docMk/>
          <pc:sldMk cId="0" sldId="258"/>
        </pc:sldMkLst>
        <pc:spChg chg="mod">
          <ac:chgData name="Emilie Schapira" userId="add9a6b5-9802-44a7-a3ab-8b3391c7ff5c" providerId="ADAL" clId="{1CC98E2B-B19C-4CB6-B7D0-5F4116D4348A}" dt="2024-09-20T07:10:20.047" v="369" actId="20577"/>
          <ac:spMkLst>
            <pc:docMk/>
            <pc:sldMk cId="0" sldId="258"/>
            <ac:spMk id="7" creationId="{00000000-0000-0000-0000-000000000000}"/>
          </ac:spMkLst>
        </pc:spChg>
        <pc:spChg chg="mod">
          <ac:chgData name="Emilie Schapira" userId="add9a6b5-9802-44a7-a3ab-8b3391c7ff5c" providerId="ADAL" clId="{1CC98E2B-B19C-4CB6-B7D0-5F4116D4348A}" dt="2024-09-20T07:10:27.158" v="370" actId="1076"/>
          <ac:spMkLst>
            <pc:docMk/>
            <pc:sldMk cId="0" sldId="258"/>
            <ac:spMk id="8" creationId="{00000000-0000-0000-0000-000000000000}"/>
          </ac:spMkLst>
        </pc:spChg>
      </pc:sldChg>
      <pc:sldChg chg="modSp mod modNotes modNotesTx">
        <pc:chgData name="Emilie Schapira" userId="add9a6b5-9802-44a7-a3ab-8b3391c7ff5c" providerId="ADAL" clId="{1CC98E2B-B19C-4CB6-B7D0-5F4116D4348A}" dt="2024-09-25T09:53:53.569" v="402" actId="20577"/>
        <pc:sldMkLst>
          <pc:docMk/>
          <pc:sldMk cId="0" sldId="259"/>
        </pc:sldMkLst>
        <pc:spChg chg="mod">
          <ac:chgData name="Emilie Schapira" userId="add9a6b5-9802-44a7-a3ab-8b3391c7ff5c" providerId="ADAL" clId="{1CC98E2B-B19C-4CB6-B7D0-5F4116D4348A}" dt="2024-09-18T10:51:44.516" v="1" actId="1076"/>
          <ac:spMkLst>
            <pc:docMk/>
            <pc:sldMk cId="0" sldId="259"/>
            <ac:spMk id="3" creationId="{00000000-0000-0000-0000-000000000000}"/>
          </ac:spMkLst>
        </pc:spChg>
      </pc:sldChg>
      <pc:sldChg chg="mod modShow">
        <pc:chgData name="Emilie Schapira" userId="add9a6b5-9802-44a7-a3ab-8b3391c7ff5c" providerId="ADAL" clId="{1CC98E2B-B19C-4CB6-B7D0-5F4116D4348A}" dt="2024-09-25T09:54:18.041" v="403" actId="729"/>
        <pc:sldMkLst>
          <pc:docMk/>
          <pc:sldMk cId="0" sldId="260"/>
        </pc:sldMkLst>
      </pc:sldChg>
      <pc:sldChg chg="mod modShow modNotes">
        <pc:chgData name="Emilie Schapira" userId="add9a6b5-9802-44a7-a3ab-8b3391c7ff5c" providerId="ADAL" clId="{1CC98E2B-B19C-4CB6-B7D0-5F4116D4348A}" dt="2024-09-25T09:54:22.719" v="404" actId="729"/>
        <pc:sldMkLst>
          <pc:docMk/>
          <pc:sldMk cId="0" sldId="261"/>
        </pc:sldMkLst>
      </pc:sldChg>
      <pc:sldChg chg="modNotes modNotesTx">
        <pc:chgData name="Emilie Schapira" userId="add9a6b5-9802-44a7-a3ab-8b3391c7ff5c" providerId="ADAL" clId="{1CC98E2B-B19C-4CB6-B7D0-5F4116D4348A}" dt="2024-09-25T09:54:45.344" v="407" actId="20577"/>
        <pc:sldMkLst>
          <pc:docMk/>
          <pc:sldMk cId="0" sldId="262"/>
        </pc:sldMkLst>
      </pc:sldChg>
      <pc:sldChg chg="modNotes">
        <pc:chgData name="Emilie Schapira" userId="add9a6b5-9802-44a7-a3ab-8b3391c7ff5c" providerId="ADAL" clId="{1CC98E2B-B19C-4CB6-B7D0-5F4116D4348A}" dt="2024-09-19T17:34:55.492" v="240" actId="14100"/>
        <pc:sldMkLst>
          <pc:docMk/>
          <pc:sldMk cId="0" sldId="263"/>
        </pc:sldMkLst>
      </pc:sldChg>
      <pc:sldChg chg="modSp mod modNotes">
        <pc:chgData name="Emilie Schapira" userId="add9a6b5-9802-44a7-a3ab-8b3391c7ff5c" providerId="ADAL" clId="{1CC98E2B-B19C-4CB6-B7D0-5F4116D4348A}" dt="2024-09-20T09:27:05.995" v="389" actId="20577"/>
        <pc:sldMkLst>
          <pc:docMk/>
          <pc:sldMk cId="0" sldId="264"/>
        </pc:sldMkLst>
        <pc:spChg chg="mod">
          <ac:chgData name="Emilie Schapira" userId="add9a6b5-9802-44a7-a3ab-8b3391c7ff5c" providerId="ADAL" clId="{1CC98E2B-B19C-4CB6-B7D0-5F4116D4348A}" dt="2024-09-20T09:27:05.995" v="389" actId="20577"/>
          <ac:spMkLst>
            <pc:docMk/>
            <pc:sldMk cId="0" sldId="264"/>
            <ac:spMk id="2" creationId="{00000000-0000-0000-0000-000000000000}"/>
          </ac:spMkLst>
        </pc:spChg>
      </pc:sldChg>
      <pc:sldChg chg="mod modShow modNotesTx">
        <pc:chgData name="Emilie Schapira" userId="add9a6b5-9802-44a7-a3ab-8b3391c7ff5c" providerId="ADAL" clId="{1CC98E2B-B19C-4CB6-B7D0-5F4116D4348A}" dt="2024-09-25T09:55:20.565" v="411" actId="729"/>
        <pc:sldMkLst>
          <pc:docMk/>
          <pc:sldMk cId="2308963618" sldId="265"/>
        </pc:sldMkLst>
      </pc:sldChg>
      <pc:sldChg chg="mod modShow modNotes modNotesTx">
        <pc:chgData name="Emilie Schapira" userId="add9a6b5-9802-44a7-a3ab-8b3391c7ff5c" providerId="ADAL" clId="{1CC98E2B-B19C-4CB6-B7D0-5F4116D4348A}" dt="2024-09-25T09:55:23.024" v="412" actId="729"/>
        <pc:sldMkLst>
          <pc:docMk/>
          <pc:sldMk cId="1873316907" sldId="266"/>
        </pc:sldMkLst>
      </pc:sldChg>
      <pc:sldChg chg="mod modShow modNotesTx">
        <pc:chgData name="Emilie Schapira" userId="add9a6b5-9802-44a7-a3ab-8b3391c7ff5c" providerId="ADAL" clId="{1CC98E2B-B19C-4CB6-B7D0-5F4116D4348A}" dt="2024-09-25T09:55:25.328" v="413" actId="729"/>
        <pc:sldMkLst>
          <pc:docMk/>
          <pc:sldMk cId="2468623516" sldId="267"/>
        </pc:sldMkLst>
      </pc:sldChg>
      <pc:sldChg chg="modSp add mod ord">
        <pc:chgData name="Emilie Schapira" userId="add9a6b5-9802-44a7-a3ab-8b3391c7ff5c" providerId="ADAL" clId="{1CC98E2B-B19C-4CB6-B7D0-5F4116D4348A}" dt="2024-09-20T07:09:18.198" v="332" actId="20577"/>
        <pc:sldMkLst>
          <pc:docMk/>
          <pc:sldMk cId="187347872" sldId="268"/>
        </pc:sldMkLst>
        <pc:spChg chg="mod">
          <ac:chgData name="Emilie Schapira" userId="add9a6b5-9802-44a7-a3ab-8b3391c7ff5c" providerId="ADAL" clId="{1CC98E2B-B19C-4CB6-B7D0-5F4116D4348A}" dt="2024-09-20T07:09:18.198" v="332" actId="20577"/>
          <ac:spMkLst>
            <pc:docMk/>
            <pc:sldMk cId="187347872" sldId="268"/>
            <ac:spMk id="3" creationId="{00000000-0000-0000-0000-000000000000}"/>
          </ac:spMkLst>
        </pc:spChg>
        <pc:spChg chg="mod">
          <ac:chgData name="Emilie Schapira" userId="add9a6b5-9802-44a7-a3ab-8b3391c7ff5c" providerId="ADAL" clId="{1CC98E2B-B19C-4CB6-B7D0-5F4116D4348A}" dt="2024-09-20T07:06:40.615" v="296" actId="1076"/>
          <ac:spMkLst>
            <pc:docMk/>
            <pc:sldMk cId="187347872" sldId="26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lang="cs-CZ"/>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fld id="{B7268E1E-0E44-426D-905E-8AD9B19D2182}" type="datetimeFigureOut">
              <a:rPr lang="cs-CZ" smtClean="0"/>
              <a:t>25.09.2024</a:t>
            </a:fld>
            <a:endParaRPr lang="cs-CZ"/>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lang="cs-CZ"/>
          </a:p>
        </p:txBody>
      </p:sp>
      <p:sp>
        <p:nvSpPr>
          <p:cNvPr id="5" name="Notes Placeholder 4"/>
          <p:cNvSpPr>
            <a:spLocks noGrp="1"/>
          </p:cNvSpPr>
          <p:nvPr>
            <p:ph type="body" sz="quarter" idx="3"/>
          </p:nvPr>
        </p:nvSpPr>
        <p:spPr>
          <a:xfrm>
            <a:off x="947210" y="3638974"/>
            <a:ext cx="7577667" cy="3448852"/>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lang="cs-CZ"/>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184400" y="574675"/>
            <a:ext cx="5103813" cy="2871788"/>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94697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1" y="3638974"/>
            <a:ext cx="5783790" cy="3396826"/>
          </a:xfrm>
          <a:prstGeom prst="rect">
            <a:avLst/>
          </a:prstGeom>
        </p:spPr>
        <p:txBody>
          <a:bodyPr vert="horz" lIns="99075" tIns="49538" rIns="99075" bIns="49538" rtlCol="0"/>
          <a:lstStyle/>
          <a:p>
            <a:endParaRPr lang="en-US" dirty="0"/>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extLst>
      <p:ext uri="{BB962C8B-B14F-4D97-AF65-F5344CB8AC3E}">
        <p14:creationId xmlns:p14="http://schemas.microsoft.com/office/powerpoint/2010/main" val="29000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0" y="3638974"/>
            <a:ext cx="7577667" cy="3448852"/>
          </a:xfrm>
          <a:prstGeom prst="rect">
            <a:avLst/>
          </a:prstGeom>
        </p:spPr>
        <p:txBody>
          <a:bodyPr vert="horz" lIns="99075" tIns="49538" rIns="99075" bIns="49538" rtlCol="0"/>
          <a:lstStyle/>
          <a:p>
            <a:endParaRPr lang="en-US" dirty="0"/>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extLst>
      <p:ext uri="{BB962C8B-B14F-4D97-AF65-F5344CB8AC3E}">
        <p14:creationId xmlns:p14="http://schemas.microsoft.com/office/powerpoint/2010/main" val="213959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1" y="3638973"/>
            <a:ext cx="5771090" cy="3638973"/>
          </a:xfrm>
          <a:prstGeom prst="rect">
            <a:avLst/>
          </a:prstGeom>
        </p:spPr>
        <p:txBody>
          <a:bodyPr vert="horz" lIns="99075" tIns="49538" rIns="99075" bIns="49538" rtlCol="0"/>
          <a:lstStyle/>
          <a:p>
            <a:r>
              <a:rPr lang="en-US" dirty="0"/>
              <a:t>Det </a:t>
            </a:r>
            <a:r>
              <a:rPr lang="en-US" dirty="0" err="1"/>
              <a:t>arbejde</a:t>
            </a:r>
            <a:r>
              <a:rPr lang="en-US" dirty="0"/>
              <a:t>, der er </a:t>
            </a:r>
            <a:r>
              <a:rPr lang="en-US" dirty="0" err="1"/>
              <a:t>lavet</a:t>
            </a:r>
            <a:r>
              <a:rPr lang="en-US" dirty="0"/>
              <a:t> </a:t>
            </a:r>
            <a:r>
              <a:rPr lang="en-US" dirty="0" err="1"/>
              <a:t>indtil</a:t>
            </a:r>
            <a:r>
              <a:rPr lang="en-US" dirty="0"/>
              <a:t> nu </a:t>
            </a:r>
            <a:r>
              <a:rPr lang="en-US" dirty="0" err="1"/>
              <a:t>kun</a:t>
            </a:r>
            <a:r>
              <a:rPr lang="en-US" dirty="0"/>
              <a:t> </a:t>
            </a:r>
            <a:r>
              <a:rPr lang="en-US" dirty="0" err="1"/>
              <a:t>første</a:t>
            </a:r>
            <a:r>
              <a:rPr lang="en-US" dirty="0"/>
              <a:t> del. </a:t>
            </a:r>
            <a:r>
              <a:rPr lang="en-US" dirty="0" err="1"/>
              <a:t>Nedskrevne</a:t>
            </a:r>
            <a:r>
              <a:rPr lang="en-US" dirty="0"/>
              <a:t> </a:t>
            </a:r>
            <a:r>
              <a:rPr lang="en-US" dirty="0" err="1"/>
              <a:t>principper</a:t>
            </a:r>
            <a:r>
              <a:rPr lang="en-US" dirty="0"/>
              <a:t> </a:t>
            </a:r>
            <a:r>
              <a:rPr lang="en-US" dirty="0" err="1"/>
              <a:t>eller</a:t>
            </a:r>
            <a:r>
              <a:rPr lang="en-US" dirty="0"/>
              <a:t> </a:t>
            </a:r>
            <a:r>
              <a:rPr lang="en-US" dirty="0" err="1"/>
              <a:t>værdier</a:t>
            </a:r>
            <a:r>
              <a:rPr lang="en-US" dirty="0"/>
              <a:t> </a:t>
            </a:r>
            <a:r>
              <a:rPr lang="en-US" dirty="0" err="1"/>
              <a:t>kan</a:t>
            </a:r>
            <a:r>
              <a:rPr lang="en-US" dirty="0"/>
              <a:t> </a:t>
            </a:r>
            <a:r>
              <a:rPr lang="en-US" dirty="0" err="1"/>
              <a:t>ikke</a:t>
            </a:r>
            <a:r>
              <a:rPr lang="en-US" dirty="0"/>
              <a:t> </a:t>
            </a:r>
            <a:r>
              <a:rPr lang="en-US" dirty="0" err="1"/>
              <a:t>stå</a:t>
            </a:r>
            <a:r>
              <a:rPr lang="en-US" dirty="0"/>
              <a:t> </a:t>
            </a:r>
            <a:r>
              <a:rPr lang="en-US" dirty="0" err="1"/>
              <a:t>alene</a:t>
            </a:r>
            <a:r>
              <a:rPr lang="en-US" dirty="0"/>
              <a:t>. </a:t>
            </a:r>
          </a:p>
          <a:p>
            <a:endParaRPr lang="en-US" dirty="0"/>
          </a:p>
          <a:p>
            <a:r>
              <a:rPr lang="en-US" dirty="0" err="1"/>
              <a:t>Anden</a:t>
            </a:r>
            <a:r>
              <a:rPr lang="en-US" dirty="0"/>
              <a:t> del </a:t>
            </a:r>
            <a:r>
              <a:rPr lang="en-US" dirty="0" err="1"/>
              <a:t>sker</a:t>
            </a:r>
            <a:r>
              <a:rPr lang="en-US" dirty="0"/>
              <a:t> </a:t>
            </a:r>
            <a:r>
              <a:rPr lang="en-US" dirty="0" err="1"/>
              <a:t>som</a:t>
            </a:r>
            <a:r>
              <a:rPr lang="en-US" dirty="0"/>
              <a:t> </a:t>
            </a:r>
            <a:r>
              <a:rPr lang="en-US" dirty="0" err="1"/>
              <a:t>en</a:t>
            </a:r>
            <a:r>
              <a:rPr lang="en-US" dirty="0"/>
              <a:t> </a:t>
            </a:r>
            <a:r>
              <a:rPr lang="en-US" dirty="0" err="1"/>
              <a:t>udforskning</a:t>
            </a:r>
            <a:r>
              <a:rPr lang="en-US" dirty="0"/>
              <a:t> </a:t>
            </a:r>
            <a:r>
              <a:rPr lang="en-US" dirty="0" err="1"/>
              <a:t>af</a:t>
            </a:r>
            <a:r>
              <a:rPr lang="en-US" dirty="0"/>
              <a:t> den </a:t>
            </a:r>
            <a:r>
              <a:rPr lang="en-US" dirty="0" err="1"/>
              <a:t>fælles</a:t>
            </a:r>
            <a:r>
              <a:rPr lang="en-US" dirty="0"/>
              <a:t> </a:t>
            </a:r>
            <a:r>
              <a:rPr lang="en-US" dirty="0" err="1"/>
              <a:t>fortælling</a:t>
            </a:r>
            <a:r>
              <a:rPr lang="en-US" dirty="0"/>
              <a:t>, </a:t>
            </a:r>
            <a:r>
              <a:rPr lang="en-US" dirty="0" err="1"/>
              <a:t>fælles</a:t>
            </a:r>
            <a:r>
              <a:rPr lang="en-US" dirty="0"/>
              <a:t> </a:t>
            </a:r>
            <a:r>
              <a:rPr lang="en-US" dirty="0" err="1"/>
              <a:t>erfaringer</a:t>
            </a:r>
            <a:r>
              <a:rPr lang="en-US" dirty="0"/>
              <a:t>.</a:t>
            </a:r>
          </a:p>
          <a:p>
            <a:endParaRPr lang="en-US" dirty="0"/>
          </a:p>
          <a:p>
            <a:r>
              <a:rPr lang="en-US" dirty="0"/>
              <a:t>Den </a:t>
            </a:r>
            <a:r>
              <a:rPr lang="en-US" dirty="0" err="1"/>
              <a:t>fælles</a:t>
            </a:r>
            <a:r>
              <a:rPr lang="en-US" dirty="0"/>
              <a:t> </a:t>
            </a:r>
            <a:r>
              <a:rPr lang="en-US" dirty="0" err="1"/>
              <a:t>fortælling</a:t>
            </a:r>
            <a:r>
              <a:rPr lang="en-US" dirty="0"/>
              <a:t> </a:t>
            </a:r>
            <a:r>
              <a:rPr lang="en-US" dirty="0" err="1"/>
              <a:t>og</a:t>
            </a:r>
            <a:r>
              <a:rPr lang="en-US" dirty="0"/>
              <a:t> </a:t>
            </a:r>
            <a:r>
              <a:rPr lang="en-US" dirty="0" err="1"/>
              <a:t>fællesskabet</a:t>
            </a:r>
            <a:r>
              <a:rPr lang="en-US" dirty="0"/>
              <a:t> </a:t>
            </a:r>
            <a:r>
              <a:rPr lang="en-US" dirty="0" err="1"/>
              <a:t>som</a:t>
            </a:r>
            <a:r>
              <a:rPr lang="en-US" dirty="0"/>
              <a:t> </a:t>
            </a:r>
            <a:r>
              <a:rPr lang="en-US" dirty="0" err="1"/>
              <a:t>noget</a:t>
            </a:r>
            <a:r>
              <a:rPr lang="en-US" dirty="0"/>
              <a:t>, der hele </a:t>
            </a:r>
            <a:r>
              <a:rPr lang="en-US" dirty="0" err="1"/>
              <a:t>tiden</a:t>
            </a:r>
            <a:r>
              <a:rPr lang="en-US" dirty="0"/>
              <a:t> </a:t>
            </a:r>
            <a:r>
              <a:rPr lang="en-US" dirty="0" err="1"/>
              <a:t>bliver</a:t>
            </a:r>
            <a:r>
              <a:rPr lang="en-US" dirty="0"/>
              <a:t> </a:t>
            </a:r>
            <a:r>
              <a:rPr lang="en-US" dirty="0" err="1"/>
              <a:t>til</a:t>
            </a:r>
            <a:r>
              <a:rPr lang="en-US" dirty="0"/>
              <a:t> i </a:t>
            </a:r>
            <a:r>
              <a:rPr lang="en-US" dirty="0" err="1"/>
              <a:t>små</a:t>
            </a:r>
            <a:r>
              <a:rPr lang="en-US" dirty="0"/>
              <a:t>, </a:t>
            </a:r>
            <a:r>
              <a:rPr lang="en-US" dirty="0" err="1"/>
              <a:t>gentagne</a:t>
            </a:r>
            <a:r>
              <a:rPr lang="en-US" dirty="0"/>
              <a:t> </a:t>
            </a:r>
            <a:r>
              <a:rPr lang="en-US" dirty="0" err="1"/>
              <a:t>hverdagsagtige</a:t>
            </a:r>
            <a:r>
              <a:rPr lang="en-US" dirty="0"/>
              <a:t> </a:t>
            </a:r>
            <a:r>
              <a:rPr lang="en-US" dirty="0" err="1"/>
              <a:t>handlinger</a:t>
            </a:r>
            <a:r>
              <a:rPr lang="en-US" dirty="0"/>
              <a:t>. </a:t>
            </a:r>
          </a:p>
          <a:p>
            <a:endParaRPr lang="en-US" dirty="0"/>
          </a:p>
          <a:p>
            <a:r>
              <a:rPr lang="en-US" dirty="0"/>
              <a:t>Den </a:t>
            </a:r>
            <a:r>
              <a:rPr lang="en-US" dirty="0" err="1"/>
              <a:t>fælles</a:t>
            </a:r>
            <a:r>
              <a:rPr lang="en-US" dirty="0"/>
              <a:t> </a:t>
            </a:r>
            <a:r>
              <a:rPr lang="en-US" dirty="0" err="1"/>
              <a:t>fortælling</a:t>
            </a:r>
            <a:r>
              <a:rPr lang="en-US" dirty="0"/>
              <a:t> om </a:t>
            </a:r>
            <a:r>
              <a:rPr lang="en-US" dirty="0" err="1"/>
              <a:t>fællesskabet</a:t>
            </a:r>
            <a:r>
              <a:rPr lang="en-US" dirty="0"/>
              <a:t> er </a:t>
            </a:r>
            <a:r>
              <a:rPr lang="en-US" dirty="0" err="1"/>
              <a:t>ikke</a:t>
            </a:r>
            <a:r>
              <a:rPr lang="en-US" dirty="0"/>
              <a:t> </a:t>
            </a:r>
            <a:r>
              <a:rPr lang="en-US" dirty="0" err="1"/>
              <a:t>statisk</a:t>
            </a:r>
            <a:r>
              <a:rPr lang="en-US" dirty="0"/>
              <a:t>  </a:t>
            </a:r>
            <a:r>
              <a:rPr lang="en-US" dirty="0" err="1"/>
              <a:t>kollektiv</a:t>
            </a:r>
            <a:r>
              <a:rPr lang="en-US" dirty="0"/>
              <a:t> </a:t>
            </a:r>
            <a:r>
              <a:rPr lang="en-US" dirty="0" err="1"/>
              <a:t>fællesskabelsesproces</a:t>
            </a:r>
            <a:r>
              <a:rPr lang="en-US" dirty="0"/>
              <a:t>. </a:t>
            </a:r>
          </a:p>
          <a:p>
            <a:endParaRPr lang="en-US" dirty="0"/>
          </a:p>
          <a:p>
            <a:r>
              <a:rPr lang="en-US" dirty="0" err="1"/>
              <a:t>Hvordan</a:t>
            </a:r>
            <a:r>
              <a:rPr lang="en-US" dirty="0"/>
              <a:t> </a:t>
            </a:r>
            <a:r>
              <a:rPr lang="en-US" dirty="0" err="1"/>
              <a:t>arbejder</a:t>
            </a:r>
            <a:r>
              <a:rPr lang="en-US" dirty="0"/>
              <a:t> vi med de </a:t>
            </a:r>
            <a:r>
              <a:rPr lang="en-US" dirty="0" err="1"/>
              <a:t>tre</a:t>
            </a:r>
            <a:r>
              <a:rPr lang="en-US" dirty="0"/>
              <a:t> </a:t>
            </a:r>
            <a:r>
              <a:rPr lang="en-US" dirty="0" err="1"/>
              <a:t>kerneelementer</a:t>
            </a:r>
            <a:r>
              <a:rPr lang="en-US" dirty="0"/>
              <a:t> i </a:t>
            </a:r>
            <a:r>
              <a:rPr lang="en-US" dirty="0" err="1"/>
              <a:t>vores</a:t>
            </a:r>
            <a:r>
              <a:rPr lang="en-US" dirty="0"/>
              <a:t> </a:t>
            </a:r>
            <a:r>
              <a:rPr lang="en-US" dirty="0" err="1"/>
              <a:t>frivilligfællesskab</a:t>
            </a:r>
            <a:r>
              <a:rPr lang="en-US" dirty="0"/>
              <a:t> i </a:t>
            </a:r>
            <a:r>
              <a:rPr lang="en-US" dirty="0" err="1"/>
              <a:t>Kerteminde</a:t>
            </a:r>
            <a:r>
              <a:rPr lang="en-US" dirty="0"/>
              <a:t> </a:t>
            </a:r>
            <a:r>
              <a:rPr lang="en-US" dirty="0" err="1"/>
              <a:t>eller</a:t>
            </a:r>
            <a:r>
              <a:rPr lang="en-US" dirty="0"/>
              <a:t> </a:t>
            </a:r>
            <a:r>
              <a:rPr lang="en-US" dirty="0" err="1"/>
              <a:t>Sorø</a:t>
            </a:r>
            <a:r>
              <a:rPr lang="en-US" dirty="0"/>
              <a:t> i </a:t>
            </a:r>
            <a:r>
              <a:rPr lang="en-US" dirty="0" err="1"/>
              <a:t>dag</a:t>
            </a:r>
            <a:r>
              <a:rPr lang="en-US" dirty="0"/>
              <a:t>? </a:t>
            </a:r>
          </a:p>
          <a:p>
            <a:endParaRPr lang="en-US" dirty="0"/>
          </a:p>
          <a:p>
            <a:r>
              <a:rPr lang="en-US" dirty="0" err="1"/>
              <a:t>Hvad</a:t>
            </a:r>
            <a:r>
              <a:rPr lang="en-US" dirty="0"/>
              <a:t> </a:t>
            </a:r>
            <a:r>
              <a:rPr lang="en-US" dirty="0" err="1"/>
              <a:t>vil</a:t>
            </a:r>
            <a:r>
              <a:rPr lang="en-US" dirty="0"/>
              <a:t> vi </a:t>
            </a:r>
            <a:r>
              <a:rPr lang="en-US" dirty="0" err="1"/>
              <a:t>gøre</a:t>
            </a:r>
            <a:r>
              <a:rPr lang="en-US" dirty="0"/>
              <a:t> </a:t>
            </a:r>
            <a:r>
              <a:rPr lang="en-US" dirty="0" err="1"/>
              <a:t>fremover</a:t>
            </a:r>
            <a:r>
              <a:rPr lang="en-US" dirty="0"/>
              <a:t> for at </a:t>
            </a:r>
            <a:r>
              <a:rPr lang="en-US" dirty="0" err="1"/>
              <a:t>styrke</a:t>
            </a:r>
            <a:r>
              <a:rPr lang="en-US" dirty="0"/>
              <a:t> de her </a:t>
            </a:r>
            <a:r>
              <a:rPr lang="en-US" dirty="0" err="1"/>
              <a:t>elementer</a:t>
            </a:r>
            <a:r>
              <a:rPr lang="en-US" dirty="0"/>
              <a:t> </a:t>
            </a:r>
            <a:r>
              <a:rPr lang="en-US" dirty="0" err="1"/>
              <a:t>gennem</a:t>
            </a:r>
            <a:r>
              <a:rPr lang="en-US" dirty="0"/>
              <a:t> </a:t>
            </a:r>
            <a:r>
              <a:rPr lang="en-US" dirty="0" err="1"/>
              <a:t>små</a:t>
            </a:r>
            <a:r>
              <a:rPr lang="en-US" dirty="0"/>
              <a:t> </a:t>
            </a:r>
            <a:r>
              <a:rPr lang="en-US" dirty="0" err="1"/>
              <a:t>hverdagsagtige</a:t>
            </a:r>
            <a:r>
              <a:rPr lang="en-US" dirty="0"/>
              <a:t> </a:t>
            </a:r>
            <a:r>
              <a:rPr lang="en-US" dirty="0" err="1"/>
              <a:t>handlinger</a:t>
            </a:r>
            <a:r>
              <a:rPr lang="en-US" dirty="0"/>
              <a:t>?</a:t>
            </a:r>
          </a:p>
          <a:p>
            <a:endParaRPr lang="en-US" dirty="0"/>
          </a:p>
          <a:p>
            <a:r>
              <a:rPr lang="en-US" dirty="0"/>
              <a:t>I </a:t>
            </a:r>
            <a:r>
              <a:rPr lang="en-US" dirty="0" err="1"/>
              <a:t>dag</a:t>
            </a:r>
            <a:r>
              <a:rPr lang="en-US" dirty="0"/>
              <a:t> </a:t>
            </a:r>
            <a:r>
              <a:rPr lang="en-US" dirty="0" err="1"/>
              <a:t>skal</a:t>
            </a:r>
            <a:r>
              <a:rPr lang="en-US" dirty="0"/>
              <a:t> vi </a:t>
            </a:r>
            <a:r>
              <a:rPr lang="en-US" dirty="0" err="1"/>
              <a:t>prøve</a:t>
            </a:r>
            <a:r>
              <a:rPr lang="en-US" dirty="0"/>
              <a:t> </a:t>
            </a:r>
            <a:r>
              <a:rPr lang="en-US" dirty="0" err="1"/>
              <a:t>kræfter</a:t>
            </a:r>
            <a:r>
              <a:rPr lang="en-US" dirty="0"/>
              <a:t> </a:t>
            </a:r>
            <a:r>
              <a:rPr lang="en-US" dirty="0" err="1"/>
              <a:t>af</a:t>
            </a:r>
            <a:r>
              <a:rPr lang="en-US" dirty="0"/>
              <a:t> med </a:t>
            </a:r>
            <a:r>
              <a:rPr lang="en-US" dirty="0" err="1"/>
              <a:t>hvordan</a:t>
            </a:r>
            <a:r>
              <a:rPr lang="en-US" dirty="0"/>
              <a:t> man </a:t>
            </a:r>
            <a:r>
              <a:rPr lang="en-US" dirty="0" err="1"/>
              <a:t>arbejder</a:t>
            </a:r>
            <a:r>
              <a:rPr lang="en-US" dirty="0"/>
              <a:t> med </a:t>
            </a:r>
            <a:r>
              <a:rPr lang="en-US" dirty="0" err="1"/>
              <a:t>værdier</a:t>
            </a:r>
            <a:r>
              <a:rPr lang="en-US" dirty="0"/>
              <a:t> </a:t>
            </a:r>
            <a:r>
              <a:rPr lang="en-US" dirty="0" err="1"/>
              <a:t>og</a:t>
            </a:r>
            <a:r>
              <a:rPr lang="en-US" dirty="0"/>
              <a:t> </a:t>
            </a:r>
            <a:r>
              <a:rPr lang="en-US" dirty="0" err="1"/>
              <a:t>fælles</a:t>
            </a:r>
            <a:r>
              <a:rPr lang="en-US" dirty="0"/>
              <a:t> </a:t>
            </a:r>
            <a:r>
              <a:rPr lang="en-US" dirty="0" err="1"/>
              <a:t>fortællinger</a:t>
            </a:r>
            <a:r>
              <a:rPr lang="en-US" dirty="0"/>
              <a:t> i </a:t>
            </a:r>
            <a:r>
              <a:rPr lang="en-US" dirty="0" err="1"/>
              <a:t>praksis</a:t>
            </a:r>
            <a:r>
              <a:rPr lang="en-US" dirty="0"/>
              <a:t> </a:t>
            </a:r>
            <a:r>
              <a:rPr lang="en-US" dirty="0" err="1"/>
              <a:t>gennem</a:t>
            </a:r>
            <a:r>
              <a:rPr lang="en-US" dirty="0"/>
              <a:t> </a:t>
            </a:r>
            <a:r>
              <a:rPr lang="en-US" dirty="0" err="1"/>
              <a:t>en</a:t>
            </a:r>
            <a:r>
              <a:rPr lang="en-US" dirty="0"/>
              <a:t> </a:t>
            </a:r>
            <a:r>
              <a:rPr lang="en-US" dirty="0" err="1"/>
              <a:t>række</a:t>
            </a:r>
            <a:r>
              <a:rPr lang="en-US" dirty="0"/>
              <a:t> </a:t>
            </a:r>
            <a:r>
              <a:rPr lang="en-US" dirty="0" err="1"/>
              <a:t>øvelser</a:t>
            </a:r>
            <a:r>
              <a:rPr lang="en-US" dirty="0"/>
              <a:t>.</a:t>
            </a:r>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184400" y="574675"/>
            <a:ext cx="5103813" cy="2871788"/>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99682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184400" y="574675"/>
            <a:ext cx="5103813" cy="2871788"/>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62734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315737" y="3637341"/>
            <a:ext cx="6237464" cy="3150809"/>
          </a:xfrm>
          <a:prstGeom prst="rect">
            <a:avLst/>
          </a:prstGeom>
        </p:spPr>
        <p:txBody>
          <a:bodyPr vert="horz" lIns="99075" tIns="49538" rIns="99075" bIns="49538" rtlCol="0"/>
          <a:lstStyle/>
          <a:p>
            <a:r>
              <a:rPr lang="en-US" dirty="0" err="1"/>
              <a:t>Fælles</a:t>
            </a:r>
            <a:r>
              <a:rPr lang="en-US" dirty="0"/>
              <a:t> </a:t>
            </a:r>
            <a:r>
              <a:rPr lang="en-US" dirty="0" err="1"/>
              <a:t>fortællinger</a:t>
            </a:r>
            <a:r>
              <a:rPr lang="en-US" dirty="0"/>
              <a:t>, </a:t>
            </a:r>
            <a:r>
              <a:rPr lang="en-US" dirty="0" err="1"/>
              <a:t>som</a:t>
            </a:r>
            <a:r>
              <a:rPr lang="en-US" dirty="0"/>
              <a:t> </a:t>
            </a:r>
            <a:r>
              <a:rPr lang="en-US" dirty="0" err="1"/>
              <a:t>myter</a:t>
            </a:r>
            <a:r>
              <a:rPr lang="en-US" dirty="0"/>
              <a:t>, </a:t>
            </a:r>
            <a:r>
              <a:rPr lang="en-US" dirty="0" err="1"/>
              <a:t>historier</a:t>
            </a:r>
            <a:r>
              <a:rPr lang="en-US" dirty="0"/>
              <a:t> </a:t>
            </a:r>
            <a:r>
              <a:rPr lang="en-US" dirty="0" err="1"/>
              <a:t>og</a:t>
            </a:r>
            <a:r>
              <a:rPr lang="en-US" dirty="0"/>
              <a:t> </a:t>
            </a:r>
            <a:r>
              <a:rPr lang="en-US" dirty="0" err="1"/>
              <a:t>metaforer</a:t>
            </a:r>
            <a:r>
              <a:rPr lang="en-US" dirty="0"/>
              <a:t> </a:t>
            </a:r>
            <a:r>
              <a:rPr lang="en-US" dirty="0" err="1"/>
              <a:t>har</a:t>
            </a:r>
            <a:r>
              <a:rPr lang="en-US" dirty="0"/>
              <a:t> </a:t>
            </a:r>
            <a:r>
              <a:rPr lang="en-US" dirty="0" err="1"/>
              <a:t>altid</a:t>
            </a:r>
            <a:r>
              <a:rPr lang="en-US" dirty="0"/>
              <a:t> </a:t>
            </a:r>
            <a:r>
              <a:rPr lang="en-US" dirty="0" err="1"/>
              <a:t>været</a:t>
            </a:r>
            <a:r>
              <a:rPr lang="en-US" dirty="0"/>
              <a:t> </a:t>
            </a:r>
            <a:r>
              <a:rPr lang="en-US" dirty="0" err="1"/>
              <a:t>afgørende</a:t>
            </a:r>
            <a:r>
              <a:rPr lang="en-US" dirty="0"/>
              <a:t> </a:t>
            </a:r>
            <a:r>
              <a:rPr lang="en-US" dirty="0" err="1"/>
              <a:t>gennem</a:t>
            </a:r>
            <a:r>
              <a:rPr lang="en-US" dirty="0"/>
              <a:t> </a:t>
            </a:r>
            <a:r>
              <a:rPr lang="en-US" dirty="0" err="1"/>
              <a:t>menneskets</a:t>
            </a:r>
            <a:r>
              <a:rPr lang="en-US" dirty="0"/>
              <a:t> </a:t>
            </a:r>
            <a:r>
              <a:rPr lang="en-US" dirty="0" err="1"/>
              <a:t>historie</a:t>
            </a:r>
            <a:r>
              <a:rPr lang="en-US" dirty="0"/>
              <a:t>, for at </a:t>
            </a:r>
            <a:r>
              <a:rPr lang="en-US" dirty="0" err="1"/>
              <a:t>skabe</a:t>
            </a:r>
            <a:r>
              <a:rPr lang="en-US" dirty="0"/>
              <a:t> </a:t>
            </a:r>
            <a:r>
              <a:rPr lang="en-US" dirty="0" err="1"/>
              <a:t>mening</a:t>
            </a:r>
            <a:r>
              <a:rPr lang="en-US" dirty="0"/>
              <a:t> </a:t>
            </a:r>
            <a:r>
              <a:rPr lang="en-US" dirty="0" err="1"/>
              <a:t>og</a:t>
            </a:r>
            <a:r>
              <a:rPr lang="en-US" dirty="0"/>
              <a:t> </a:t>
            </a:r>
            <a:r>
              <a:rPr lang="en-US" dirty="0" err="1"/>
              <a:t>orden</a:t>
            </a:r>
            <a:r>
              <a:rPr lang="en-US" dirty="0"/>
              <a:t> i </a:t>
            </a:r>
            <a:r>
              <a:rPr lang="en-US" dirty="0" err="1"/>
              <a:t>menneskelige</a:t>
            </a:r>
            <a:r>
              <a:rPr lang="en-US" dirty="0"/>
              <a:t> </a:t>
            </a:r>
            <a:r>
              <a:rPr lang="en-US" dirty="0" err="1"/>
              <a:t>oplevelser</a:t>
            </a:r>
            <a:r>
              <a:rPr lang="en-US" dirty="0"/>
              <a:t>. </a:t>
            </a:r>
            <a:r>
              <a:rPr lang="en-US" dirty="0" err="1"/>
              <a:t>Fx</a:t>
            </a:r>
            <a:r>
              <a:rPr lang="en-US" dirty="0"/>
              <a:t> </a:t>
            </a:r>
            <a:r>
              <a:rPr lang="en-US" dirty="0" err="1"/>
              <a:t>sociale</a:t>
            </a:r>
            <a:r>
              <a:rPr lang="en-US" dirty="0"/>
              <a:t> </a:t>
            </a:r>
            <a:r>
              <a:rPr lang="en-US" dirty="0" err="1"/>
              <a:t>bevægelser</a:t>
            </a:r>
            <a:r>
              <a:rPr lang="en-US" dirty="0"/>
              <a:t>, religion, </a:t>
            </a:r>
            <a:r>
              <a:rPr lang="en-US" dirty="0" err="1"/>
              <a:t>politik</a:t>
            </a:r>
            <a:r>
              <a:rPr lang="en-US" dirty="0"/>
              <a:t>.</a:t>
            </a:r>
          </a:p>
          <a:p>
            <a:endParaRPr lang="en-US" dirty="0"/>
          </a:p>
          <a:p>
            <a:r>
              <a:rPr lang="en-US" dirty="0" err="1"/>
              <a:t>Fælles</a:t>
            </a:r>
            <a:r>
              <a:rPr lang="en-US" dirty="0"/>
              <a:t> </a:t>
            </a:r>
            <a:r>
              <a:rPr lang="en-US" dirty="0" err="1"/>
              <a:t>fortællinger</a:t>
            </a:r>
            <a:r>
              <a:rPr lang="en-US" dirty="0"/>
              <a:t> </a:t>
            </a:r>
            <a:r>
              <a:rPr lang="en-US" dirty="0" err="1"/>
              <a:t>hjælper</a:t>
            </a:r>
            <a:r>
              <a:rPr lang="en-US" dirty="0"/>
              <a:t> </a:t>
            </a:r>
            <a:r>
              <a:rPr lang="en-US" dirty="0" err="1"/>
              <a:t>os</a:t>
            </a:r>
            <a:r>
              <a:rPr lang="en-US" dirty="0"/>
              <a:t> med at </a:t>
            </a:r>
            <a:r>
              <a:rPr lang="en-US" dirty="0" err="1"/>
              <a:t>skabe</a:t>
            </a:r>
            <a:r>
              <a:rPr lang="en-US" dirty="0"/>
              <a:t> </a:t>
            </a:r>
            <a:r>
              <a:rPr lang="en-US" dirty="0" err="1"/>
              <a:t>en</a:t>
            </a:r>
            <a:r>
              <a:rPr lang="en-US" dirty="0"/>
              <a:t> </a:t>
            </a:r>
            <a:r>
              <a:rPr lang="en-US" dirty="0" err="1"/>
              <a:t>fælles</a:t>
            </a:r>
            <a:r>
              <a:rPr lang="en-US" dirty="0"/>
              <a:t> </a:t>
            </a:r>
            <a:r>
              <a:rPr lang="en-US" dirty="0" err="1"/>
              <a:t>forståelse</a:t>
            </a:r>
            <a:r>
              <a:rPr lang="en-US" dirty="0"/>
              <a:t> </a:t>
            </a:r>
            <a:r>
              <a:rPr lang="en-US" dirty="0" err="1"/>
              <a:t>af</a:t>
            </a:r>
            <a:r>
              <a:rPr lang="en-US" dirty="0"/>
              <a:t> </a:t>
            </a:r>
            <a:r>
              <a:rPr lang="en-US" dirty="0" err="1"/>
              <a:t>en</a:t>
            </a:r>
            <a:r>
              <a:rPr lang="en-US" dirty="0"/>
              <a:t> delt </a:t>
            </a:r>
            <a:r>
              <a:rPr lang="en-US" dirty="0" err="1"/>
              <a:t>hverdag</a:t>
            </a:r>
            <a:r>
              <a:rPr lang="en-US" dirty="0"/>
              <a:t>. </a:t>
            </a:r>
          </a:p>
          <a:p>
            <a:endParaRPr lang="en-US" dirty="0"/>
          </a:p>
          <a:p>
            <a:r>
              <a:rPr lang="en-US" dirty="0"/>
              <a:t>En </a:t>
            </a:r>
            <a:r>
              <a:rPr lang="en-US" dirty="0" err="1"/>
              <a:t>fælles</a:t>
            </a:r>
            <a:r>
              <a:rPr lang="en-US" dirty="0"/>
              <a:t> </a:t>
            </a:r>
            <a:r>
              <a:rPr lang="en-US" dirty="0" err="1"/>
              <a:t>forståelse</a:t>
            </a:r>
            <a:r>
              <a:rPr lang="en-US" dirty="0"/>
              <a:t> </a:t>
            </a:r>
            <a:r>
              <a:rPr lang="en-US" dirty="0" err="1"/>
              <a:t>fremmer</a:t>
            </a:r>
            <a:r>
              <a:rPr lang="en-US" dirty="0"/>
              <a:t> </a:t>
            </a:r>
            <a:r>
              <a:rPr lang="en-US" dirty="0" err="1"/>
              <a:t>tilhørsforhold</a:t>
            </a:r>
            <a:r>
              <a:rPr lang="en-US" dirty="0"/>
              <a:t>, </a:t>
            </a:r>
            <a:r>
              <a:rPr lang="en-US" dirty="0" err="1"/>
              <a:t>solidaritet</a:t>
            </a:r>
            <a:r>
              <a:rPr lang="en-US" dirty="0"/>
              <a:t> </a:t>
            </a:r>
            <a:r>
              <a:rPr lang="en-US" dirty="0" err="1"/>
              <a:t>og</a:t>
            </a:r>
            <a:r>
              <a:rPr lang="en-US" dirty="0"/>
              <a:t> </a:t>
            </a:r>
            <a:r>
              <a:rPr lang="en-US" dirty="0" err="1"/>
              <a:t>tillid</a:t>
            </a:r>
            <a:r>
              <a:rPr lang="en-US" dirty="0"/>
              <a:t> </a:t>
            </a:r>
            <a:r>
              <a:rPr lang="en-US" dirty="0" err="1"/>
              <a:t>inden</a:t>
            </a:r>
            <a:r>
              <a:rPr lang="en-US" dirty="0"/>
              <a:t> for </a:t>
            </a:r>
            <a:r>
              <a:rPr lang="en-US" dirty="0" err="1"/>
              <a:t>en</a:t>
            </a:r>
            <a:r>
              <a:rPr lang="en-US" dirty="0"/>
              <a:t> </a:t>
            </a:r>
            <a:r>
              <a:rPr lang="en-US" dirty="0" err="1"/>
              <a:t>gruppe</a:t>
            </a:r>
            <a:r>
              <a:rPr lang="en-US" dirty="0"/>
              <a:t>.</a:t>
            </a:r>
          </a:p>
          <a:p>
            <a:r>
              <a:rPr lang="en-US" dirty="0"/>
              <a:t>Som </a:t>
            </a:r>
            <a:r>
              <a:rPr lang="en-US" dirty="0" err="1"/>
              <a:t>frivillig</a:t>
            </a:r>
            <a:r>
              <a:rPr lang="en-US" dirty="0"/>
              <a:t> </a:t>
            </a:r>
            <a:r>
              <a:rPr lang="en-US" dirty="0" err="1"/>
              <a:t>har</a:t>
            </a:r>
            <a:r>
              <a:rPr lang="en-US" dirty="0"/>
              <a:t> man – i </a:t>
            </a:r>
            <a:r>
              <a:rPr lang="en-US" dirty="0" err="1"/>
              <a:t>højere</a:t>
            </a:r>
            <a:r>
              <a:rPr lang="en-US" dirty="0"/>
              <a:t> </a:t>
            </a:r>
            <a:r>
              <a:rPr lang="en-US" dirty="0" err="1"/>
              <a:t>eller</a:t>
            </a:r>
            <a:r>
              <a:rPr lang="en-US" dirty="0"/>
              <a:t> </a:t>
            </a:r>
            <a:r>
              <a:rPr lang="en-US" dirty="0" err="1"/>
              <a:t>mindre</a:t>
            </a:r>
            <a:r>
              <a:rPr lang="en-US" dirty="0"/>
              <a:t> grad - </a:t>
            </a:r>
            <a:r>
              <a:rPr lang="en-US" dirty="0" err="1"/>
              <a:t>behov</a:t>
            </a:r>
            <a:r>
              <a:rPr lang="en-US" dirty="0"/>
              <a:t> for at </a:t>
            </a:r>
            <a:r>
              <a:rPr lang="en-US" dirty="0" err="1"/>
              <a:t>føle</a:t>
            </a:r>
            <a:r>
              <a:rPr lang="en-US" dirty="0"/>
              <a:t> sig </a:t>
            </a:r>
            <a:r>
              <a:rPr lang="en-US" dirty="0" err="1"/>
              <a:t>forbundet</a:t>
            </a:r>
            <a:r>
              <a:rPr lang="en-US" dirty="0"/>
              <a:t> med </a:t>
            </a:r>
            <a:r>
              <a:rPr lang="en-US" dirty="0" err="1"/>
              <a:t>andre</a:t>
            </a:r>
            <a:r>
              <a:rPr lang="en-US" dirty="0"/>
              <a:t> </a:t>
            </a:r>
            <a:r>
              <a:rPr lang="en-US" dirty="0" err="1"/>
              <a:t>frivillige</a:t>
            </a:r>
            <a:r>
              <a:rPr lang="en-US" dirty="0"/>
              <a:t>, for at </a:t>
            </a:r>
            <a:r>
              <a:rPr lang="en-US" dirty="0" err="1"/>
              <a:t>føle</a:t>
            </a:r>
            <a:r>
              <a:rPr lang="en-US" dirty="0"/>
              <a:t> sig </a:t>
            </a:r>
            <a:r>
              <a:rPr lang="en-US" dirty="0" err="1"/>
              <a:t>motiveret</a:t>
            </a:r>
            <a:r>
              <a:rPr lang="en-US" dirty="0"/>
              <a:t> </a:t>
            </a:r>
            <a:r>
              <a:rPr lang="en-US" dirty="0" err="1"/>
              <a:t>og</a:t>
            </a:r>
            <a:r>
              <a:rPr lang="en-US" dirty="0"/>
              <a:t> </a:t>
            </a:r>
            <a:r>
              <a:rPr lang="en-US" dirty="0" err="1"/>
              <a:t>engageret</a:t>
            </a:r>
            <a:r>
              <a:rPr lang="en-US" dirty="0"/>
              <a:t>. </a:t>
            </a:r>
            <a:r>
              <a:rPr lang="en-US" dirty="0" err="1"/>
              <a:t>Fælles</a:t>
            </a:r>
            <a:r>
              <a:rPr lang="en-US" dirty="0"/>
              <a:t> </a:t>
            </a:r>
            <a:r>
              <a:rPr lang="en-US" dirty="0" err="1"/>
              <a:t>fortælling</a:t>
            </a:r>
            <a:r>
              <a:rPr lang="en-US" dirty="0"/>
              <a:t> </a:t>
            </a:r>
            <a:r>
              <a:rPr lang="en-US" dirty="0" err="1"/>
              <a:t>hjælper</a:t>
            </a:r>
            <a:r>
              <a:rPr lang="en-US" dirty="0"/>
              <a:t> </a:t>
            </a:r>
            <a:r>
              <a:rPr lang="en-US" dirty="0" err="1"/>
              <a:t>til</a:t>
            </a:r>
            <a:r>
              <a:rPr lang="en-US" dirty="0"/>
              <a:t> at </a:t>
            </a:r>
            <a:r>
              <a:rPr lang="en-US" dirty="0" err="1"/>
              <a:t>styrke</a:t>
            </a:r>
            <a:r>
              <a:rPr lang="en-US" dirty="0"/>
              <a:t> </a:t>
            </a:r>
            <a:r>
              <a:rPr lang="en-US" dirty="0" err="1"/>
              <a:t>denne</a:t>
            </a:r>
            <a:r>
              <a:rPr lang="en-US" dirty="0"/>
              <a:t> </a:t>
            </a:r>
            <a:r>
              <a:rPr lang="en-US" dirty="0" err="1"/>
              <a:t>forbundethed</a:t>
            </a:r>
            <a:r>
              <a:rPr lang="en-US" dirty="0"/>
              <a:t>.</a:t>
            </a:r>
          </a:p>
          <a:p>
            <a:endParaRPr lang="en-US" dirty="0"/>
          </a:p>
          <a:p>
            <a:r>
              <a:rPr lang="en-US" dirty="0" err="1"/>
              <a:t>Fælles</a:t>
            </a:r>
            <a:r>
              <a:rPr lang="en-US" dirty="0"/>
              <a:t> </a:t>
            </a:r>
            <a:r>
              <a:rPr lang="en-US" dirty="0" err="1"/>
              <a:t>forståelser</a:t>
            </a:r>
            <a:r>
              <a:rPr lang="en-US" dirty="0"/>
              <a:t>, </a:t>
            </a:r>
            <a:r>
              <a:rPr lang="en-US" dirty="0" err="1"/>
              <a:t>værdier</a:t>
            </a:r>
            <a:r>
              <a:rPr lang="en-US" dirty="0"/>
              <a:t>, </a:t>
            </a:r>
            <a:r>
              <a:rPr lang="en-US" dirty="0" err="1"/>
              <a:t>overbevisninger</a:t>
            </a:r>
            <a:r>
              <a:rPr lang="en-US" dirty="0"/>
              <a:t> </a:t>
            </a:r>
            <a:r>
              <a:rPr lang="en-US" dirty="0" err="1"/>
              <a:t>og</a:t>
            </a:r>
            <a:r>
              <a:rPr lang="en-US" dirty="0"/>
              <a:t> </a:t>
            </a:r>
            <a:r>
              <a:rPr lang="en-US" dirty="0" err="1"/>
              <a:t>mål</a:t>
            </a:r>
            <a:r>
              <a:rPr lang="en-US" dirty="0"/>
              <a:t> er </a:t>
            </a:r>
            <a:r>
              <a:rPr lang="en-US" dirty="0" err="1"/>
              <a:t>essentielle</a:t>
            </a:r>
            <a:r>
              <a:rPr lang="en-US" dirty="0"/>
              <a:t> for </a:t>
            </a:r>
            <a:r>
              <a:rPr lang="en-US" dirty="0" err="1"/>
              <a:t>kollektiv</a:t>
            </a:r>
            <a:r>
              <a:rPr lang="en-US" dirty="0"/>
              <a:t> handling. </a:t>
            </a:r>
          </a:p>
          <a:p>
            <a:r>
              <a:rPr lang="en-US" dirty="0" err="1"/>
              <a:t>Når</a:t>
            </a:r>
            <a:r>
              <a:rPr lang="en-US" dirty="0"/>
              <a:t> man er </a:t>
            </a:r>
            <a:r>
              <a:rPr lang="en-US" dirty="0" err="1"/>
              <a:t>frivillig</a:t>
            </a:r>
            <a:r>
              <a:rPr lang="en-US" dirty="0"/>
              <a:t> er man </a:t>
            </a:r>
            <a:r>
              <a:rPr lang="en-US" dirty="0" err="1"/>
              <a:t>en</a:t>
            </a:r>
            <a:r>
              <a:rPr lang="en-US" dirty="0"/>
              <a:t> del </a:t>
            </a:r>
            <a:r>
              <a:rPr lang="en-US" dirty="0" err="1"/>
              <a:t>af</a:t>
            </a:r>
            <a:r>
              <a:rPr lang="en-US" dirty="0"/>
              <a:t> </a:t>
            </a:r>
            <a:r>
              <a:rPr lang="en-US" dirty="0" err="1"/>
              <a:t>en</a:t>
            </a:r>
            <a:r>
              <a:rPr lang="en-US" dirty="0"/>
              <a:t> </a:t>
            </a:r>
            <a:r>
              <a:rPr lang="en-US" dirty="0" err="1"/>
              <a:t>kollektiv</a:t>
            </a:r>
            <a:r>
              <a:rPr lang="en-US" dirty="0"/>
              <a:t> handling, </a:t>
            </a:r>
            <a:r>
              <a:rPr lang="en-US" dirty="0" err="1"/>
              <a:t>uanset</a:t>
            </a:r>
            <a:r>
              <a:rPr lang="en-US" dirty="0"/>
              <a:t> om man er </a:t>
            </a:r>
            <a:r>
              <a:rPr lang="en-US" dirty="0" err="1"/>
              <a:t>en</a:t>
            </a:r>
            <a:r>
              <a:rPr lang="en-US" dirty="0"/>
              <a:t> del </a:t>
            </a:r>
            <a:r>
              <a:rPr lang="en-US" dirty="0" err="1"/>
              <a:t>af</a:t>
            </a:r>
            <a:r>
              <a:rPr lang="en-US" dirty="0"/>
              <a:t> </a:t>
            </a:r>
            <a:r>
              <a:rPr lang="en-US" dirty="0" err="1"/>
              <a:t>en</a:t>
            </a:r>
            <a:r>
              <a:rPr lang="en-US" dirty="0"/>
              <a:t> </a:t>
            </a:r>
            <a:r>
              <a:rPr lang="en-US" dirty="0" err="1"/>
              <a:t>gruppe</a:t>
            </a:r>
            <a:r>
              <a:rPr lang="en-US" dirty="0"/>
              <a:t>, er </a:t>
            </a:r>
            <a:r>
              <a:rPr lang="en-US" dirty="0" err="1"/>
              <a:t>frivillig</a:t>
            </a:r>
            <a:r>
              <a:rPr lang="en-US" dirty="0"/>
              <a:t> online </a:t>
            </a:r>
            <a:r>
              <a:rPr lang="en-US" dirty="0" err="1"/>
              <a:t>hjemmefra</a:t>
            </a:r>
            <a:r>
              <a:rPr lang="en-US" dirty="0"/>
              <a:t> </a:t>
            </a:r>
            <a:r>
              <a:rPr lang="en-US" dirty="0" err="1"/>
              <a:t>eller</a:t>
            </a:r>
            <a:r>
              <a:rPr lang="en-US" dirty="0"/>
              <a:t> </a:t>
            </a:r>
            <a:r>
              <a:rPr lang="en-US" dirty="0" err="1"/>
              <a:t>noget</a:t>
            </a:r>
            <a:r>
              <a:rPr lang="en-US" dirty="0"/>
              <a:t> </a:t>
            </a:r>
            <a:r>
              <a:rPr lang="en-US" dirty="0" err="1"/>
              <a:t>tredje</a:t>
            </a:r>
            <a:r>
              <a:rPr lang="en-US" dirty="0"/>
              <a:t>.</a:t>
            </a:r>
          </a:p>
          <a:p>
            <a:endParaRPr lang="en-US" dirty="0"/>
          </a:p>
          <a:p>
            <a:r>
              <a:rPr lang="en-US" dirty="0"/>
              <a:t>En </a:t>
            </a:r>
            <a:r>
              <a:rPr lang="en-US" dirty="0" err="1"/>
              <a:t>fælles</a:t>
            </a:r>
            <a:r>
              <a:rPr lang="en-US" dirty="0"/>
              <a:t> </a:t>
            </a:r>
            <a:r>
              <a:rPr lang="en-US" dirty="0" err="1"/>
              <a:t>fortælling</a:t>
            </a:r>
            <a:r>
              <a:rPr lang="en-US" dirty="0"/>
              <a:t> = </a:t>
            </a:r>
            <a:r>
              <a:rPr lang="en-US" dirty="0" err="1"/>
              <a:t>en</a:t>
            </a:r>
            <a:r>
              <a:rPr lang="en-US" dirty="0"/>
              <a:t> </a:t>
            </a:r>
            <a:r>
              <a:rPr lang="en-US" dirty="0" err="1"/>
              <a:t>fælles</a:t>
            </a:r>
            <a:r>
              <a:rPr lang="en-US" dirty="0"/>
              <a:t> vision </a:t>
            </a:r>
            <a:r>
              <a:rPr lang="en-US" dirty="0" err="1"/>
              <a:t>og</a:t>
            </a:r>
            <a:r>
              <a:rPr lang="en-US" dirty="0"/>
              <a:t> et </a:t>
            </a:r>
            <a:r>
              <a:rPr lang="en-US" dirty="0" err="1"/>
              <a:t>fælles</a:t>
            </a:r>
            <a:r>
              <a:rPr lang="en-US" dirty="0"/>
              <a:t> sprog = </a:t>
            </a:r>
            <a:r>
              <a:rPr lang="en-US" dirty="0" err="1"/>
              <a:t>fællesskabelse</a:t>
            </a:r>
            <a:endParaRPr lang="en-US" dirty="0"/>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210611" y="3637341"/>
            <a:ext cx="6228290" cy="2776159"/>
          </a:xfrm>
          <a:prstGeom prst="rect">
            <a:avLst/>
          </a:prstGeom>
        </p:spPr>
        <p:txBody>
          <a:bodyPr vert="horz" lIns="99075" tIns="49538" rIns="99075" bIns="49538" rtlCol="0"/>
          <a:lstStyle/>
          <a:p>
            <a:r>
              <a:rPr lang="en-US" dirty="0"/>
              <a:t>Mange </a:t>
            </a:r>
            <a:r>
              <a:rPr lang="en-US" dirty="0" err="1"/>
              <a:t>virksomheder</a:t>
            </a:r>
            <a:r>
              <a:rPr lang="en-US" dirty="0"/>
              <a:t> </a:t>
            </a:r>
            <a:r>
              <a:rPr lang="en-US" dirty="0" err="1"/>
              <a:t>eller</a:t>
            </a:r>
            <a:r>
              <a:rPr lang="en-US" dirty="0"/>
              <a:t> </a:t>
            </a:r>
            <a:r>
              <a:rPr lang="en-US" dirty="0" err="1"/>
              <a:t>organisationer</a:t>
            </a:r>
            <a:r>
              <a:rPr lang="en-US" dirty="0"/>
              <a:t> </a:t>
            </a:r>
            <a:r>
              <a:rPr lang="en-US" dirty="0" err="1"/>
              <a:t>har</a:t>
            </a:r>
            <a:r>
              <a:rPr lang="en-US" dirty="0"/>
              <a:t> </a:t>
            </a:r>
            <a:r>
              <a:rPr lang="en-US" dirty="0" err="1"/>
              <a:t>en</a:t>
            </a:r>
            <a:r>
              <a:rPr lang="en-US" dirty="0"/>
              <a:t> form for mission </a:t>
            </a:r>
            <a:r>
              <a:rPr lang="en-US" dirty="0" err="1"/>
              <a:t>eller</a:t>
            </a:r>
            <a:r>
              <a:rPr lang="en-US" dirty="0"/>
              <a:t> vision. </a:t>
            </a:r>
          </a:p>
          <a:p>
            <a:endParaRPr lang="en-US" dirty="0"/>
          </a:p>
          <a:p>
            <a:r>
              <a:rPr lang="en-US" dirty="0"/>
              <a:t>Og </a:t>
            </a:r>
            <a:r>
              <a:rPr lang="en-US" dirty="0" err="1"/>
              <a:t>visse</a:t>
            </a:r>
            <a:r>
              <a:rPr lang="en-US" dirty="0"/>
              <a:t> </a:t>
            </a:r>
            <a:r>
              <a:rPr lang="en-US" dirty="0" err="1"/>
              <a:t>organisationer</a:t>
            </a:r>
            <a:r>
              <a:rPr lang="en-US" dirty="0"/>
              <a:t>, </a:t>
            </a:r>
            <a:r>
              <a:rPr lang="en-US" dirty="0" err="1"/>
              <a:t>hvor</a:t>
            </a:r>
            <a:r>
              <a:rPr lang="en-US" dirty="0"/>
              <a:t> </a:t>
            </a:r>
            <a:r>
              <a:rPr lang="en-US" dirty="0" err="1"/>
              <a:t>frivillighed</a:t>
            </a:r>
            <a:r>
              <a:rPr lang="en-US" dirty="0"/>
              <a:t> er </a:t>
            </a:r>
            <a:r>
              <a:rPr lang="en-US" dirty="0" err="1"/>
              <a:t>en</a:t>
            </a:r>
            <a:r>
              <a:rPr lang="en-US" dirty="0"/>
              <a:t> </a:t>
            </a:r>
            <a:r>
              <a:rPr lang="en-US" dirty="0" err="1"/>
              <a:t>stor</a:t>
            </a:r>
            <a:r>
              <a:rPr lang="en-US" dirty="0"/>
              <a:t> </a:t>
            </a:r>
            <a:r>
              <a:rPr lang="en-US" dirty="0" err="1"/>
              <a:t>bestanddel</a:t>
            </a:r>
            <a:r>
              <a:rPr lang="en-US" dirty="0"/>
              <a:t> </a:t>
            </a:r>
            <a:r>
              <a:rPr lang="en-US" dirty="0" err="1"/>
              <a:t>af</a:t>
            </a:r>
            <a:r>
              <a:rPr lang="en-US" dirty="0"/>
              <a:t> </a:t>
            </a:r>
            <a:r>
              <a:rPr lang="en-US" dirty="0" err="1"/>
              <a:t>organisationen</a:t>
            </a:r>
            <a:r>
              <a:rPr lang="en-US" dirty="0"/>
              <a:t>, </a:t>
            </a:r>
            <a:r>
              <a:rPr lang="en-US" dirty="0" err="1"/>
              <a:t>har</a:t>
            </a:r>
            <a:r>
              <a:rPr lang="en-US" dirty="0"/>
              <a:t> </a:t>
            </a:r>
            <a:r>
              <a:rPr lang="en-US" dirty="0" err="1"/>
              <a:t>nedskrevne</a:t>
            </a:r>
            <a:r>
              <a:rPr lang="en-US" dirty="0"/>
              <a:t> </a:t>
            </a:r>
            <a:r>
              <a:rPr lang="en-US" dirty="0" err="1"/>
              <a:t>principper</a:t>
            </a:r>
            <a:r>
              <a:rPr lang="en-US" dirty="0"/>
              <a:t> </a:t>
            </a:r>
            <a:r>
              <a:rPr lang="en-US" dirty="0" err="1"/>
              <a:t>eller</a:t>
            </a:r>
            <a:r>
              <a:rPr lang="en-US" dirty="0"/>
              <a:t> </a:t>
            </a:r>
            <a:r>
              <a:rPr lang="en-US" dirty="0" err="1"/>
              <a:t>værdier</a:t>
            </a:r>
            <a:r>
              <a:rPr lang="en-US" dirty="0"/>
              <a:t> for </a:t>
            </a:r>
            <a:r>
              <a:rPr lang="en-US" dirty="0" err="1"/>
              <a:t>frivilligt</a:t>
            </a:r>
            <a:r>
              <a:rPr lang="en-US" dirty="0"/>
              <a:t> </a:t>
            </a:r>
            <a:r>
              <a:rPr lang="en-US" dirty="0" err="1"/>
              <a:t>arbejde</a:t>
            </a:r>
            <a:r>
              <a:rPr lang="en-US" dirty="0"/>
              <a:t>. </a:t>
            </a:r>
          </a:p>
          <a:p>
            <a:endParaRPr lang="en-US" dirty="0"/>
          </a:p>
          <a:p>
            <a:r>
              <a:rPr lang="en-US" dirty="0" err="1"/>
              <a:t>Fx</a:t>
            </a:r>
            <a:r>
              <a:rPr lang="en-US" dirty="0"/>
              <a:t> Roskilde Festival med over 30.000 </a:t>
            </a:r>
            <a:r>
              <a:rPr lang="en-US" dirty="0" err="1"/>
              <a:t>frivillige</a:t>
            </a:r>
            <a:r>
              <a:rPr lang="en-US" dirty="0"/>
              <a:t> </a:t>
            </a:r>
            <a:r>
              <a:rPr lang="en-US" dirty="0" err="1"/>
              <a:t>har</a:t>
            </a:r>
            <a:r>
              <a:rPr lang="en-US" dirty="0"/>
              <a:t> et </a:t>
            </a:r>
            <a:r>
              <a:rPr lang="en-US" dirty="0" err="1"/>
              <a:t>frivilligmanifest</a:t>
            </a:r>
            <a:r>
              <a:rPr lang="en-US" dirty="0"/>
              <a:t>. </a:t>
            </a:r>
            <a:r>
              <a:rPr lang="en-US" dirty="0" err="1"/>
              <a:t>Røde</a:t>
            </a:r>
            <a:r>
              <a:rPr lang="en-US" dirty="0"/>
              <a:t> Kors </a:t>
            </a:r>
            <a:r>
              <a:rPr lang="en-US" dirty="0" err="1"/>
              <a:t>frivillige</a:t>
            </a:r>
            <a:r>
              <a:rPr lang="en-US" dirty="0"/>
              <a:t> </a:t>
            </a:r>
            <a:r>
              <a:rPr lang="en-US" dirty="0" err="1"/>
              <a:t>arbejder</a:t>
            </a:r>
            <a:r>
              <a:rPr lang="en-US" dirty="0"/>
              <a:t> </a:t>
            </a:r>
            <a:r>
              <a:rPr lang="en-US" dirty="0" err="1"/>
              <a:t>ud</a:t>
            </a:r>
            <a:r>
              <a:rPr lang="en-US" dirty="0"/>
              <a:t> </a:t>
            </a:r>
            <a:r>
              <a:rPr lang="en-US" dirty="0" err="1"/>
              <a:t>fra</a:t>
            </a:r>
            <a:r>
              <a:rPr lang="en-US" dirty="0"/>
              <a:t> ’7 </a:t>
            </a:r>
            <a:r>
              <a:rPr lang="en-US" dirty="0" err="1"/>
              <a:t>principper</a:t>
            </a:r>
            <a:r>
              <a:rPr lang="en-US" dirty="0"/>
              <a:t>’, </a:t>
            </a:r>
            <a:r>
              <a:rPr lang="en-US" dirty="0" err="1"/>
              <a:t>og</a:t>
            </a:r>
            <a:r>
              <a:rPr lang="en-US" dirty="0"/>
              <a:t> </a:t>
            </a:r>
            <a:r>
              <a:rPr lang="en-US" dirty="0" err="1"/>
              <a:t>dansk</a:t>
            </a:r>
            <a:r>
              <a:rPr lang="en-US" dirty="0"/>
              <a:t> </a:t>
            </a:r>
            <a:r>
              <a:rPr lang="en-US" dirty="0" err="1"/>
              <a:t>flygtningehjælp</a:t>
            </a:r>
            <a:r>
              <a:rPr lang="en-US" dirty="0"/>
              <a:t> </a:t>
            </a:r>
            <a:r>
              <a:rPr lang="en-US" dirty="0" err="1"/>
              <a:t>har</a:t>
            </a:r>
            <a:r>
              <a:rPr lang="en-US" dirty="0"/>
              <a:t> 10 </a:t>
            </a:r>
            <a:r>
              <a:rPr lang="en-US" dirty="0" err="1"/>
              <a:t>principper</a:t>
            </a:r>
            <a:r>
              <a:rPr lang="en-US" dirty="0"/>
              <a:t>. </a:t>
            </a:r>
          </a:p>
          <a:p>
            <a:endParaRPr lang="en-US" dirty="0"/>
          </a:p>
          <a:p>
            <a:r>
              <a:rPr lang="en-US" dirty="0" err="1"/>
              <a:t>Ikke</a:t>
            </a:r>
            <a:r>
              <a:rPr lang="en-US" dirty="0"/>
              <a:t> </a:t>
            </a:r>
            <a:r>
              <a:rPr lang="en-US" dirty="0" err="1"/>
              <a:t>overraskende</a:t>
            </a:r>
            <a:r>
              <a:rPr lang="en-US" dirty="0"/>
              <a:t>. </a:t>
            </a:r>
            <a:r>
              <a:rPr lang="en-US" dirty="0" err="1"/>
              <a:t>Bl.a</a:t>
            </a:r>
            <a:r>
              <a:rPr lang="en-US" dirty="0"/>
              <a:t>. </a:t>
            </a:r>
            <a:r>
              <a:rPr lang="en-US" dirty="0" err="1"/>
              <a:t>stort</a:t>
            </a:r>
            <a:r>
              <a:rPr lang="en-US" dirty="0"/>
              <a:t> </a:t>
            </a:r>
            <a:r>
              <a:rPr lang="en-US" dirty="0" err="1"/>
              <a:t>forskningsprojekt</a:t>
            </a:r>
            <a:r>
              <a:rPr lang="en-US" dirty="0"/>
              <a:t> (MATCH) </a:t>
            </a:r>
            <a:r>
              <a:rPr lang="en-US" dirty="0" err="1"/>
              <a:t>fra</a:t>
            </a:r>
            <a:r>
              <a:rPr lang="en-US" dirty="0"/>
              <a:t> Aalborg </a:t>
            </a:r>
            <a:r>
              <a:rPr lang="en-US" dirty="0" err="1"/>
              <a:t>Universitet</a:t>
            </a:r>
            <a:r>
              <a:rPr lang="en-US" dirty="0"/>
              <a:t> </a:t>
            </a:r>
            <a:r>
              <a:rPr lang="en-US" dirty="0" err="1"/>
              <a:t>viser</a:t>
            </a:r>
            <a:r>
              <a:rPr lang="en-US" dirty="0"/>
              <a:t>, at </a:t>
            </a:r>
            <a:r>
              <a:rPr lang="en-US" dirty="0" err="1"/>
              <a:t>tydelige</a:t>
            </a:r>
            <a:r>
              <a:rPr lang="en-US" dirty="0"/>
              <a:t> </a:t>
            </a:r>
            <a:r>
              <a:rPr lang="en-US" dirty="0" err="1"/>
              <a:t>værdier</a:t>
            </a:r>
            <a:r>
              <a:rPr lang="en-US" dirty="0"/>
              <a:t> er </a:t>
            </a:r>
            <a:r>
              <a:rPr lang="en-US" dirty="0" err="1"/>
              <a:t>afgørende</a:t>
            </a:r>
            <a:r>
              <a:rPr lang="en-US" dirty="0"/>
              <a:t> for matchet </a:t>
            </a:r>
            <a:r>
              <a:rPr lang="en-US" dirty="0" err="1"/>
              <a:t>mellem</a:t>
            </a:r>
            <a:r>
              <a:rPr lang="en-US" dirty="0"/>
              <a:t> </a:t>
            </a:r>
            <a:r>
              <a:rPr lang="en-US" dirty="0" err="1"/>
              <a:t>organisation</a:t>
            </a:r>
            <a:r>
              <a:rPr lang="en-US" dirty="0"/>
              <a:t> </a:t>
            </a:r>
            <a:r>
              <a:rPr lang="en-US" dirty="0" err="1"/>
              <a:t>og</a:t>
            </a:r>
            <a:r>
              <a:rPr lang="en-US" dirty="0"/>
              <a:t> </a:t>
            </a:r>
            <a:r>
              <a:rPr lang="en-US" dirty="0" err="1"/>
              <a:t>frivillig</a:t>
            </a:r>
            <a:r>
              <a:rPr lang="en-US" dirty="0"/>
              <a:t>, </a:t>
            </a:r>
            <a:r>
              <a:rPr lang="en-US" dirty="0" err="1"/>
              <a:t>og</a:t>
            </a:r>
            <a:r>
              <a:rPr lang="en-US" dirty="0"/>
              <a:t> </a:t>
            </a:r>
            <a:r>
              <a:rPr lang="en-US" dirty="0" err="1"/>
              <a:t>som</a:t>
            </a:r>
            <a:r>
              <a:rPr lang="en-US" dirty="0"/>
              <a:t> </a:t>
            </a:r>
            <a:r>
              <a:rPr lang="en-US" dirty="0" err="1"/>
              <a:t>har</a:t>
            </a:r>
            <a:r>
              <a:rPr lang="en-US" dirty="0"/>
              <a:t> </a:t>
            </a:r>
            <a:r>
              <a:rPr lang="en-US" dirty="0" err="1"/>
              <a:t>betydning</a:t>
            </a:r>
            <a:r>
              <a:rPr lang="en-US" dirty="0"/>
              <a:t> for, at de </a:t>
            </a:r>
            <a:r>
              <a:rPr lang="en-US" dirty="0" err="1"/>
              <a:t>frivillige</a:t>
            </a:r>
            <a:r>
              <a:rPr lang="en-US" dirty="0"/>
              <a:t> </a:t>
            </a:r>
            <a:r>
              <a:rPr lang="en-US" dirty="0" err="1"/>
              <a:t>føler</a:t>
            </a:r>
            <a:r>
              <a:rPr lang="en-US" dirty="0"/>
              <a:t> sig </a:t>
            </a:r>
            <a:r>
              <a:rPr lang="en-US" dirty="0" err="1"/>
              <a:t>til</a:t>
            </a:r>
            <a:r>
              <a:rPr lang="en-US" dirty="0"/>
              <a:t> </a:t>
            </a:r>
            <a:r>
              <a:rPr lang="en-US" dirty="0" err="1"/>
              <a:t>rette</a:t>
            </a:r>
            <a:r>
              <a:rPr lang="en-US" dirty="0"/>
              <a:t> </a:t>
            </a:r>
            <a:r>
              <a:rPr lang="en-US" dirty="0" err="1"/>
              <a:t>og</a:t>
            </a:r>
            <a:r>
              <a:rPr lang="en-US" dirty="0"/>
              <a:t> </a:t>
            </a:r>
            <a:r>
              <a:rPr lang="en-US" dirty="0" err="1"/>
              <a:t>oplever</a:t>
            </a:r>
            <a:r>
              <a:rPr lang="en-US" dirty="0"/>
              <a:t>, at de er </a:t>
            </a:r>
            <a:r>
              <a:rPr lang="en-US" dirty="0" err="1"/>
              <a:t>havnet</a:t>
            </a:r>
            <a:r>
              <a:rPr lang="en-US" dirty="0"/>
              <a:t> det </a:t>
            </a:r>
            <a:r>
              <a:rPr lang="en-US" dirty="0" err="1"/>
              <a:t>rigtige</a:t>
            </a:r>
            <a:r>
              <a:rPr lang="en-US" dirty="0"/>
              <a:t> </a:t>
            </a:r>
            <a:r>
              <a:rPr lang="en-US" dirty="0" err="1"/>
              <a:t>sted</a:t>
            </a:r>
            <a:r>
              <a:rPr lang="en-US" dirty="0"/>
              <a:t>.</a:t>
            </a:r>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0" y="3638974"/>
            <a:ext cx="7577667" cy="3448852"/>
          </a:xfrm>
          <a:prstGeom prst="rect">
            <a:avLst/>
          </a:prstGeom>
        </p:spPr>
        <p:txBody>
          <a:bodyPr vert="horz" lIns="99075" tIns="49538" rIns="99075" bIns="49538" rtlCol="0"/>
          <a:lstStyle/>
          <a:p>
            <a:endParaRPr lang="en-US"/>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315737" y="4051299"/>
            <a:ext cx="6313664" cy="3226647"/>
          </a:xfrm>
          <a:prstGeom prst="rect">
            <a:avLst/>
          </a:prstGeom>
        </p:spPr>
        <p:txBody>
          <a:bodyPr vert="horz" lIns="99075" tIns="49538" rIns="99075" bIns="49538" rtlCol="0"/>
          <a:lstStyle/>
          <a:p>
            <a:r>
              <a:rPr lang="en-US"/>
              <a:t>I FKN </a:t>
            </a:r>
            <a:r>
              <a:rPr lang="en-US" err="1"/>
              <a:t>har</a:t>
            </a:r>
            <a:r>
              <a:rPr lang="en-US"/>
              <a:t> </a:t>
            </a:r>
            <a:r>
              <a:rPr lang="en-US" err="1"/>
              <a:t>frivilligheden</a:t>
            </a:r>
            <a:r>
              <a:rPr lang="en-US"/>
              <a:t> mange </a:t>
            </a:r>
            <a:r>
              <a:rPr lang="en-US" err="1"/>
              <a:t>forskellige</a:t>
            </a:r>
            <a:r>
              <a:rPr lang="en-US"/>
              <a:t> </a:t>
            </a:r>
            <a:r>
              <a:rPr lang="en-US" err="1"/>
              <a:t>udtryksformer</a:t>
            </a:r>
            <a:r>
              <a:rPr lang="en-US"/>
              <a:t> </a:t>
            </a:r>
            <a:r>
              <a:rPr lang="en-US" err="1"/>
              <a:t>og</a:t>
            </a:r>
            <a:r>
              <a:rPr lang="en-US"/>
              <a:t> </a:t>
            </a:r>
            <a:r>
              <a:rPr lang="en-US" err="1"/>
              <a:t>handlinger</a:t>
            </a:r>
            <a:r>
              <a:rPr lang="en-US"/>
              <a:t>. </a:t>
            </a:r>
          </a:p>
          <a:p>
            <a:endParaRPr lang="en-US"/>
          </a:p>
          <a:p>
            <a:r>
              <a:rPr lang="en-US"/>
              <a:t>Der er et </a:t>
            </a:r>
            <a:r>
              <a:rPr lang="en-US" err="1"/>
              <a:t>stort</a:t>
            </a:r>
            <a:r>
              <a:rPr lang="en-US"/>
              <a:t> </a:t>
            </a:r>
            <a:r>
              <a:rPr lang="en-US" err="1"/>
              <a:t>aldersmæssigt</a:t>
            </a:r>
            <a:r>
              <a:rPr lang="en-US"/>
              <a:t> </a:t>
            </a:r>
            <a:r>
              <a:rPr lang="en-US" err="1"/>
              <a:t>spænd</a:t>
            </a:r>
            <a:r>
              <a:rPr lang="en-US"/>
              <a:t>. Der er et </a:t>
            </a:r>
            <a:r>
              <a:rPr lang="en-US" err="1"/>
              <a:t>stort</a:t>
            </a:r>
            <a:r>
              <a:rPr lang="en-US"/>
              <a:t> </a:t>
            </a:r>
            <a:r>
              <a:rPr lang="en-US" err="1"/>
              <a:t>geografisk</a:t>
            </a:r>
            <a:r>
              <a:rPr lang="en-US"/>
              <a:t> </a:t>
            </a:r>
            <a:r>
              <a:rPr lang="en-US" err="1"/>
              <a:t>spænd</a:t>
            </a:r>
            <a:r>
              <a:rPr lang="en-US"/>
              <a:t>. Der er </a:t>
            </a:r>
            <a:r>
              <a:rPr lang="en-US" err="1"/>
              <a:t>stort</a:t>
            </a:r>
            <a:r>
              <a:rPr lang="en-US"/>
              <a:t> </a:t>
            </a:r>
            <a:r>
              <a:rPr lang="en-US" err="1"/>
              <a:t>spænd</a:t>
            </a:r>
            <a:r>
              <a:rPr lang="en-US"/>
              <a:t> i, </a:t>
            </a:r>
            <a:r>
              <a:rPr lang="en-US" err="1"/>
              <a:t>hvad</a:t>
            </a:r>
            <a:r>
              <a:rPr lang="en-US"/>
              <a:t> man </a:t>
            </a:r>
            <a:r>
              <a:rPr lang="en-US" err="1"/>
              <a:t>foretager</a:t>
            </a:r>
            <a:r>
              <a:rPr lang="en-US"/>
              <a:t> sig </a:t>
            </a:r>
            <a:r>
              <a:rPr lang="en-US" err="1"/>
              <a:t>som</a:t>
            </a:r>
            <a:r>
              <a:rPr lang="en-US"/>
              <a:t> </a:t>
            </a:r>
            <a:r>
              <a:rPr lang="en-US" err="1"/>
              <a:t>frivillig</a:t>
            </a:r>
            <a:r>
              <a:rPr lang="en-US"/>
              <a:t> </a:t>
            </a:r>
            <a:r>
              <a:rPr lang="en-US" err="1"/>
              <a:t>og</a:t>
            </a:r>
            <a:r>
              <a:rPr lang="en-US"/>
              <a:t> </a:t>
            </a:r>
            <a:r>
              <a:rPr lang="en-US" err="1"/>
              <a:t>hvor</a:t>
            </a:r>
            <a:r>
              <a:rPr lang="en-US"/>
              <a:t> </a:t>
            </a:r>
            <a:r>
              <a:rPr lang="en-US" err="1"/>
              <a:t>ofte</a:t>
            </a:r>
            <a:r>
              <a:rPr lang="en-US"/>
              <a:t> man er </a:t>
            </a:r>
            <a:r>
              <a:rPr lang="en-US" err="1"/>
              <a:t>frivillig</a:t>
            </a:r>
            <a:r>
              <a:rPr lang="en-US"/>
              <a:t>.</a:t>
            </a:r>
          </a:p>
          <a:p>
            <a:endParaRPr lang="en-US"/>
          </a:p>
          <a:p>
            <a:r>
              <a:rPr lang="en-US"/>
              <a:t>Vi </a:t>
            </a:r>
            <a:r>
              <a:rPr lang="en-US" err="1"/>
              <a:t>har</a:t>
            </a:r>
            <a:r>
              <a:rPr lang="en-US"/>
              <a:t> </a:t>
            </a:r>
            <a:r>
              <a:rPr lang="en-US" err="1"/>
              <a:t>ønsket</a:t>
            </a:r>
            <a:r>
              <a:rPr lang="en-US"/>
              <a:t> at </a:t>
            </a:r>
            <a:r>
              <a:rPr lang="en-US" err="1"/>
              <a:t>skabe</a:t>
            </a:r>
            <a:r>
              <a:rPr lang="en-US"/>
              <a:t> </a:t>
            </a:r>
            <a:r>
              <a:rPr lang="en-US" err="1"/>
              <a:t>en</a:t>
            </a:r>
            <a:r>
              <a:rPr lang="en-US"/>
              <a:t> </a:t>
            </a:r>
            <a:r>
              <a:rPr lang="en-US" err="1"/>
              <a:t>fælles</a:t>
            </a:r>
            <a:r>
              <a:rPr lang="en-US"/>
              <a:t> </a:t>
            </a:r>
            <a:r>
              <a:rPr lang="en-US" err="1"/>
              <a:t>fortælling</a:t>
            </a:r>
            <a:r>
              <a:rPr lang="en-US"/>
              <a:t> om, </a:t>
            </a:r>
            <a:r>
              <a:rPr lang="en-US" err="1"/>
              <a:t>hvad</a:t>
            </a:r>
            <a:r>
              <a:rPr lang="en-US"/>
              <a:t> </a:t>
            </a:r>
            <a:r>
              <a:rPr lang="en-US" err="1"/>
              <a:t>kendetegner</a:t>
            </a:r>
            <a:r>
              <a:rPr lang="en-US"/>
              <a:t> </a:t>
            </a:r>
            <a:r>
              <a:rPr lang="en-US" err="1"/>
              <a:t>frivillighed</a:t>
            </a:r>
            <a:r>
              <a:rPr lang="en-US"/>
              <a:t> i FKN, for at </a:t>
            </a:r>
            <a:r>
              <a:rPr lang="en-US" err="1"/>
              <a:t>understøtte</a:t>
            </a:r>
            <a:r>
              <a:rPr lang="en-US"/>
              <a:t> et </a:t>
            </a:r>
            <a:r>
              <a:rPr lang="en-US" err="1"/>
              <a:t>fællesskab</a:t>
            </a:r>
            <a:r>
              <a:rPr lang="en-US"/>
              <a:t>, et </a:t>
            </a:r>
            <a:r>
              <a:rPr lang="en-US" err="1"/>
              <a:t>fælles</a:t>
            </a:r>
            <a:r>
              <a:rPr lang="en-US"/>
              <a:t> sprog, </a:t>
            </a:r>
            <a:r>
              <a:rPr lang="en-US" err="1"/>
              <a:t>en</a:t>
            </a:r>
            <a:r>
              <a:rPr lang="en-US"/>
              <a:t> </a:t>
            </a:r>
            <a:r>
              <a:rPr lang="en-US" err="1"/>
              <a:t>fælles</a:t>
            </a:r>
            <a:r>
              <a:rPr lang="en-US"/>
              <a:t> vision. </a:t>
            </a:r>
          </a:p>
          <a:p>
            <a:endParaRPr lang="en-US"/>
          </a:p>
          <a:p>
            <a:r>
              <a:rPr lang="en-US"/>
              <a:t>Det handler </a:t>
            </a:r>
            <a:r>
              <a:rPr lang="en-US" err="1"/>
              <a:t>ikke</a:t>
            </a:r>
            <a:r>
              <a:rPr lang="en-US"/>
              <a:t> om, at vi </a:t>
            </a:r>
            <a:r>
              <a:rPr lang="en-US" err="1"/>
              <a:t>skal</a:t>
            </a:r>
            <a:r>
              <a:rPr lang="en-US"/>
              <a:t> </a:t>
            </a:r>
            <a:r>
              <a:rPr lang="en-US" err="1"/>
              <a:t>være</a:t>
            </a:r>
            <a:r>
              <a:rPr lang="en-US"/>
              <a:t> ens. Det handler om, </a:t>
            </a:r>
            <a:r>
              <a:rPr lang="en-US" err="1"/>
              <a:t>hvor</a:t>
            </a:r>
            <a:r>
              <a:rPr lang="en-US"/>
              <a:t> vi er ens. </a:t>
            </a:r>
            <a:r>
              <a:rPr lang="en-US" err="1"/>
              <a:t>Hvad</a:t>
            </a:r>
            <a:r>
              <a:rPr lang="en-US"/>
              <a:t> vi er </a:t>
            </a:r>
            <a:r>
              <a:rPr lang="en-US" err="1"/>
              <a:t>sammen</a:t>
            </a:r>
            <a:r>
              <a:rPr lang="en-US"/>
              <a:t> om</a:t>
            </a:r>
          </a:p>
          <a:p>
            <a:endParaRPr lang="en-US"/>
          </a:p>
          <a:p>
            <a:r>
              <a:rPr lang="en-US" err="1"/>
              <a:t>Fælles</a:t>
            </a:r>
            <a:r>
              <a:rPr lang="en-US"/>
              <a:t> </a:t>
            </a:r>
            <a:r>
              <a:rPr lang="en-US" err="1"/>
              <a:t>fortælling</a:t>
            </a:r>
            <a:r>
              <a:rPr lang="en-US"/>
              <a:t> = </a:t>
            </a:r>
            <a:r>
              <a:rPr lang="en-US" err="1"/>
              <a:t>fællesskab</a:t>
            </a:r>
            <a:r>
              <a:rPr lang="en-US"/>
              <a:t> = </a:t>
            </a:r>
            <a:r>
              <a:rPr lang="en-US" err="1"/>
              <a:t>fælles</a:t>
            </a:r>
            <a:r>
              <a:rPr lang="en-US"/>
              <a:t> handling (</a:t>
            </a:r>
            <a:r>
              <a:rPr lang="en-US" err="1"/>
              <a:t>fællesskabelse</a:t>
            </a:r>
            <a:r>
              <a:rPr lang="en-US"/>
              <a:t>)</a:t>
            </a:r>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1" y="3638974"/>
            <a:ext cx="5580590" cy="2965026"/>
          </a:xfrm>
          <a:prstGeom prst="rect">
            <a:avLst/>
          </a:prstGeom>
        </p:spPr>
        <p:txBody>
          <a:bodyPr vert="horz" lIns="99075" tIns="49538" rIns="99075" bIns="49538" rtlCol="0"/>
          <a:lstStyle/>
          <a:p>
            <a:r>
              <a:rPr lang="en-US" dirty="0" err="1"/>
              <a:t>Processen</a:t>
            </a:r>
            <a:r>
              <a:rPr lang="en-US" dirty="0"/>
              <a:t> mod </a:t>
            </a:r>
            <a:r>
              <a:rPr lang="en-US" dirty="0" err="1"/>
              <a:t>målet</a:t>
            </a:r>
            <a:r>
              <a:rPr lang="en-US" dirty="0"/>
              <a:t>. 2023/2022-2024. </a:t>
            </a:r>
            <a:r>
              <a:rPr lang="en-US" dirty="0" err="1"/>
              <a:t>Inddragelse</a:t>
            </a:r>
            <a:r>
              <a:rPr lang="en-US" dirty="0"/>
              <a:t> </a:t>
            </a:r>
            <a:r>
              <a:rPr lang="en-US" dirty="0" err="1"/>
              <a:t>af</a:t>
            </a:r>
            <a:r>
              <a:rPr lang="en-US" dirty="0"/>
              <a:t> </a:t>
            </a:r>
            <a:r>
              <a:rPr lang="en-US" dirty="0" err="1"/>
              <a:t>frivillige</a:t>
            </a:r>
            <a:r>
              <a:rPr lang="en-US" dirty="0"/>
              <a:t>. Workshop </a:t>
            </a:r>
            <a:r>
              <a:rPr lang="en-US" dirty="0" err="1"/>
              <a:t>på</a:t>
            </a:r>
            <a:r>
              <a:rPr lang="en-US" dirty="0"/>
              <a:t> </a:t>
            </a:r>
            <a:r>
              <a:rPr lang="en-US" dirty="0" err="1"/>
              <a:t>vores</a:t>
            </a:r>
            <a:r>
              <a:rPr lang="en-US" dirty="0"/>
              <a:t> </a:t>
            </a:r>
            <a:r>
              <a:rPr lang="en-US" dirty="0" err="1"/>
              <a:t>landsmøde</a:t>
            </a:r>
            <a:r>
              <a:rPr lang="en-US" dirty="0"/>
              <a:t> </a:t>
            </a:r>
            <a:r>
              <a:rPr lang="en-US" dirty="0" err="1"/>
              <a:t>sidste</a:t>
            </a:r>
            <a:r>
              <a:rPr lang="en-US" dirty="0"/>
              <a:t> </a:t>
            </a:r>
            <a:r>
              <a:rPr lang="en-US" dirty="0" err="1"/>
              <a:t>år</a:t>
            </a:r>
            <a:r>
              <a:rPr lang="en-US" dirty="0"/>
              <a:t>, workshop </a:t>
            </a:r>
            <a:r>
              <a:rPr lang="en-US" dirty="0" err="1"/>
              <a:t>på</a:t>
            </a:r>
            <a:r>
              <a:rPr lang="en-US" dirty="0"/>
              <a:t> </a:t>
            </a:r>
            <a:r>
              <a:rPr lang="en-US" dirty="0" err="1"/>
              <a:t>frivillighøjskole</a:t>
            </a:r>
            <a:r>
              <a:rPr lang="en-US" dirty="0"/>
              <a:t> </a:t>
            </a:r>
            <a:r>
              <a:rPr lang="en-US" dirty="0" err="1"/>
              <a:t>sidste</a:t>
            </a:r>
            <a:r>
              <a:rPr lang="en-US" dirty="0"/>
              <a:t> </a:t>
            </a:r>
            <a:r>
              <a:rPr lang="en-US" dirty="0" err="1"/>
              <a:t>år</a:t>
            </a:r>
            <a:r>
              <a:rPr lang="en-US" dirty="0"/>
              <a:t>, </a:t>
            </a:r>
            <a:r>
              <a:rPr lang="en-US" dirty="0" err="1"/>
              <a:t>medlemmer</a:t>
            </a:r>
            <a:r>
              <a:rPr lang="en-US" dirty="0"/>
              <a:t> </a:t>
            </a:r>
            <a:r>
              <a:rPr lang="en-US" dirty="0" err="1"/>
              <a:t>af</a:t>
            </a:r>
            <a:r>
              <a:rPr lang="en-US" dirty="0"/>
              <a:t> </a:t>
            </a:r>
            <a:r>
              <a:rPr lang="en-US" dirty="0" err="1"/>
              <a:t>frivilligforum</a:t>
            </a:r>
            <a:r>
              <a:rPr lang="en-US" dirty="0"/>
              <a:t>. </a:t>
            </a:r>
            <a:r>
              <a:rPr lang="en-US" dirty="0" err="1"/>
              <a:t>Inddragelse</a:t>
            </a:r>
            <a:r>
              <a:rPr lang="en-US" dirty="0"/>
              <a:t> </a:t>
            </a:r>
            <a:r>
              <a:rPr lang="en-US" dirty="0" err="1"/>
              <a:t>af</a:t>
            </a:r>
            <a:r>
              <a:rPr lang="en-US" dirty="0"/>
              <a:t> </a:t>
            </a:r>
            <a:r>
              <a:rPr lang="en-US" dirty="0" err="1"/>
              <a:t>vores</a:t>
            </a:r>
            <a:r>
              <a:rPr lang="en-US" dirty="0"/>
              <a:t> </a:t>
            </a:r>
            <a:r>
              <a:rPr lang="en-US" dirty="0" err="1"/>
              <a:t>kolleger</a:t>
            </a:r>
            <a:r>
              <a:rPr lang="en-US" dirty="0"/>
              <a:t>, der </a:t>
            </a:r>
            <a:r>
              <a:rPr lang="en-US" dirty="0" err="1"/>
              <a:t>til</a:t>
            </a:r>
            <a:r>
              <a:rPr lang="en-US" dirty="0"/>
              <a:t> </a:t>
            </a:r>
            <a:r>
              <a:rPr lang="en-US" dirty="0" err="1"/>
              <a:t>daglig</a:t>
            </a:r>
            <a:r>
              <a:rPr lang="en-US" dirty="0"/>
              <a:t> </a:t>
            </a:r>
            <a:r>
              <a:rPr lang="en-US" dirty="0" err="1"/>
              <a:t>samarbejder</a:t>
            </a:r>
            <a:r>
              <a:rPr lang="en-US" dirty="0"/>
              <a:t> med </a:t>
            </a:r>
            <a:r>
              <a:rPr lang="en-US" dirty="0" err="1"/>
              <a:t>engagerede</a:t>
            </a:r>
            <a:r>
              <a:rPr lang="en-US" dirty="0"/>
              <a:t> </a:t>
            </a:r>
            <a:r>
              <a:rPr lang="en-US" dirty="0" err="1"/>
              <a:t>frivillige</a:t>
            </a:r>
            <a:r>
              <a:rPr lang="en-US" dirty="0"/>
              <a:t>.</a:t>
            </a:r>
          </a:p>
          <a:p>
            <a:r>
              <a:rPr lang="en-US" dirty="0"/>
              <a:t> </a:t>
            </a:r>
          </a:p>
          <a:p>
            <a:endParaRPr lang="en-US" dirty="0"/>
          </a:p>
          <a:p>
            <a:r>
              <a:rPr lang="en-US" dirty="0"/>
              <a:t>Vi </a:t>
            </a:r>
            <a:r>
              <a:rPr lang="en-US" dirty="0" err="1"/>
              <a:t>har</a:t>
            </a:r>
            <a:r>
              <a:rPr lang="en-US" dirty="0"/>
              <a:t> </a:t>
            </a:r>
            <a:r>
              <a:rPr lang="en-US" dirty="0" err="1"/>
              <a:t>spurgt</a:t>
            </a:r>
            <a:r>
              <a:rPr lang="en-US" dirty="0"/>
              <a:t>, </a:t>
            </a:r>
            <a:r>
              <a:rPr lang="en-US" dirty="0" err="1"/>
              <a:t>hvad</a:t>
            </a:r>
            <a:r>
              <a:rPr lang="en-US" dirty="0"/>
              <a:t> </a:t>
            </a:r>
            <a:r>
              <a:rPr lang="en-US" dirty="0" err="1"/>
              <a:t>kendetegner</a:t>
            </a:r>
            <a:r>
              <a:rPr lang="en-US" dirty="0"/>
              <a:t> </a:t>
            </a:r>
            <a:r>
              <a:rPr lang="en-US" dirty="0" err="1"/>
              <a:t>frivillighed</a:t>
            </a:r>
            <a:r>
              <a:rPr lang="en-US" dirty="0"/>
              <a:t> </a:t>
            </a:r>
            <a:r>
              <a:rPr lang="en-US" dirty="0" err="1"/>
              <a:t>og</a:t>
            </a:r>
            <a:r>
              <a:rPr lang="en-US" dirty="0"/>
              <a:t> </a:t>
            </a:r>
            <a:r>
              <a:rPr lang="en-US" dirty="0" err="1"/>
              <a:t>hvad</a:t>
            </a:r>
            <a:r>
              <a:rPr lang="en-US" dirty="0"/>
              <a:t> er </a:t>
            </a:r>
            <a:r>
              <a:rPr lang="en-US" dirty="0" err="1"/>
              <a:t>fremtidens</a:t>
            </a:r>
            <a:r>
              <a:rPr lang="en-US" dirty="0"/>
              <a:t> </a:t>
            </a:r>
            <a:r>
              <a:rPr lang="en-US" dirty="0" err="1"/>
              <a:t>frivillighed</a:t>
            </a:r>
            <a:r>
              <a:rPr lang="en-US" dirty="0"/>
              <a:t>.</a:t>
            </a:r>
          </a:p>
          <a:p>
            <a:endParaRPr lang="en-US" dirty="0"/>
          </a:p>
          <a:p>
            <a:r>
              <a:rPr lang="en-US" dirty="0"/>
              <a:t>En </a:t>
            </a:r>
            <a:r>
              <a:rPr lang="en-US" dirty="0" err="1"/>
              <a:t>øvelse</a:t>
            </a:r>
            <a:r>
              <a:rPr lang="en-US" dirty="0"/>
              <a:t> i at </a:t>
            </a:r>
            <a:r>
              <a:rPr lang="en-US" dirty="0" err="1"/>
              <a:t>koge</a:t>
            </a:r>
            <a:r>
              <a:rPr lang="en-US" dirty="0"/>
              <a:t> det hele </a:t>
            </a:r>
            <a:r>
              <a:rPr lang="en-US" dirty="0" err="1"/>
              <a:t>ned</a:t>
            </a:r>
            <a:r>
              <a:rPr lang="en-US" dirty="0"/>
              <a:t>. </a:t>
            </a:r>
          </a:p>
          <a:p>
            <a:endParaRPr lang="en-US" dirty="0"/>
          </a:p>
          <a:p>
            <a:r>
              <a:rPr lang="en-US" dirty="0"/>
              <a:t>En </a:t>
            </a:r>
            <a:r>
              <a:rPr lang="en-US" dirty="0" err="1"/>
              <a:t>øvelse</a:t>
            </a:r>
            <a:r>
              <a:rPr lang="en-US" dirty="0"/>
              <a:t> i at </a:t>
            </a:r>
            <a:r>
              <a:rPr lang="en-US" dirty="0" err="1"/>
              <a:t>ramme</a:t>
            </a:r>
            <a:r>
              <a:rPr lang="en-US" dirty="0"/>
              <a:t> </a:t>
            </a:r>
            <a:r>
              <a:rPr lang="en-US" dirty="0" err="1"/>
              <a:t>balancen</a:t>
            </a:r>
            <a:r>
              <a:rPr lang="en-US" dirty="0"/>
              <a:t>, </a:t>
            </a:r>
            <a:r>
              <a:rPr lang="en-US" dirty="0" err="1"/>
              <a:t>hvor</a:t>
            </a:r>
            <a:r>
              <a:rPr lang="en-US" dirty="0"/>
              <a:t> vi </a:t>
            </a:r>
            <a:r>
              <a:rPr lang="en-US" dirty="0" err="1"/>
              <a:t>både</a:t>
            </a:r>
            <a:r>
              <a:rPr lang="en-US" dirty="0"/>
              <a:t> </a:t>
            </a:r>
            <a:r>
              <a:rPr lang="en-US" dirty="0" err="1"/>
              <a:t>være</a:t>
            </a:r>
            <a:r>
              <a:rPr lang="en-US" dirty="0"/>
              <a:t> </a:t>
            </a:r>
            <a:r>
              <a:rPr lang="en-US" dirty="0" err="1"/>
              <a:t>ærlige</a:t>
            </a:r>
            <a:r>
              <a:rPr lang="en-US" dirty="0"/>
              <a:t> </a:t>
            </a:r>
            <a:r>
              <a:rPr lang="en-US" dirty="0" err="1"/>
              <a:t>overfor</a:t>
            </a:r>
            <a:r>
              <a:rPr lang="en-US" dirty="0"/>
              <a:t> </a:t>
            </a:r>
            <a:r>
              <a:rPr lang="en-US" dirty="0" err="1"/>
              <a:t>hvem</a:t>
            </a:r>
            <a:r>
              <a:rPr lang="en-US" dirty="0"/>
              <a:t> vi er i </a:t>
            </a:r>
            <a:r>
              <a:rPr lang="en-US" dirty="0" err="1"/>
              <a:t>dag</a:t>
            </a:r>
            <a:r>
              <a:rPr lang="en-US" dirty="0"/>
              <a:t> – </a:t>
            </a:r>
            <a:r>
              <a:rPr lang="en-US" dirty="0" err="1"/>
              <a:t>beskrive</a:t>
            </a:r>
            <a:r>
              <a:rPr lang="en-US" dirty="0"/>
              <a:t> det </a:t>
            </a:r>
            <a:r>
              <a:rPr lang="en-US" dirty="0" err="1"/>
              <a:t>fællesskab</a:t>
            </a:r>
            <a:r>
              <a:rPr lang="en-US" dirty="0"/>
              <a:t> </a:t>
            </a:r>
            <a:r>
              <a:rPr lang="en-US" dirty="0" err="1"/>
              <a:t>som</a:t>
            </a:r>
            <a:r>
              <a:rPr lang="en-US" dirty="0"/>
              <a:t> er – </a:t>
            </a:r>
            <a:r>
              <a:rPr lang="en-US" dirty="0" err="1"/>
              <a:t>og</a:t>
            </a:r>
            <a:r>
              <a:rPr lang="en-US" dirty="0"/>
              <a:t> </a:t>
            </a:r>
            <a:r>
              <a:rPr lang="en-US" dirty="0" err="1"/>
              <a:t>samtidig</a:t>
            </a:r>
            <a:r>
              <a:rPr lang="en-US" dirty="0"/>
              <a:t> </a:t>
            </a:r>
            <a:r>
              <a:rPr lang="en-US" dirty="0" err="1"/>
              <a:t>beskriver</a:t>
            </a:r>
            <a:r>
              <a:rPr lang="en-US" dirty="0"/>
              <a:t>, </a:t>
            </a:r>
            <a:r>
              <a:rPr lang="en-US" dirty="0" err="1"/>
              <a:t>hvem</a:t>
            </a:r>
            <a:r>
              <a:rPr lang="en-US" dirty="0"/>
              <a:t> vi gerne </a:t>
            </a:r>
            <a:r>
              <a:rPr lang="en-US" dirty="0" err="1"/>
              <a:t>vil</a:t>
            </a:r>
            <a:r>
              <a:rPr lang="en-US" dirty="0"/>
              <a:t> </a:t>
            </a:r>
            <a:r>
              <a:rPr lang="en-US" dirty="0" err="1"/>
              <a:t>være</a:t>
            </a:r>
            <a:r>
              <a:rPr lang="en-US" dirty="0"/>
              <a:t> – </a:t>
            </a:r>
            <a:r>
              <a:rPr lang="en-US" dirty="0" err="1"/>
              <a:t>beskrive</a:t>
            </a:r>
            <a:r>
              <a:rPr lang="en-US" dirty="0"/>
              <a:t> det </a:t>
            </a:r>
            <a:r>
              <a:rPr lang="en-US" dirty="0" err="1"/>
              <a:t>fællesskab</a:t>
            </a:r>
            <a:r>
              <a:rPr lang="en-US" dirty="0"/>
              <a:t> vi </a:t>
            </a:r>
            <a:r>
              <a:rPr lang="en-US" dirty="0" err="1"/>
              <a:t>ønsker</a:t>
            </a:r>
            <a:r>
              <a:rPr lang="en-US" dirty="0"/>
              <a:t> i morgen.</a:t>
            </a:r>
          </a:p>
          <a:p>
            <a:endParaRPr lang="en-US" dirty="0"/>
          </a:p>
          <a:p>
            <a:r>
              <a:rPr lang="en-US" dirty="0"/>
              <a:t>En </a:t>
            </a:r>
            <a:r>
              <a:rPr lang="en-US" dirty="0" err="1"/>
              <a:t>øvelse</a:t>
            </a:r>
            <a:r>
              <a:rPr lang="en-US" dirty="0"/>
              <a:t> i at </a:t>
            </a:r>
            <a:r>
              <a:rPr lang="en-US" dirty="0" err="1"/>
              <a:t>beskrive</a:t>
            </a:r>
            <a:r>
              <a:rPr lang="en-US" dirty="0"/>
              <a:t> det vi </a:t>
            </a:r>
            <a:r>
              <a:rPr lang="en-US" dirty="0" err="1"/>
              <a:t>har</a:t>
            </a:r>
            <a:r>
              <a:rPr lang="en-US" dirty="0"/>
              <a:t> </a:t>
            </a:r>
            <a:r>
              <a:rPr lang="en-US" dirty="0" err="1"/>
              <a:t>til</a:t>
            </a:r>
            <a:r>
              <a:rPr lang="en-US" dirty="0"/>
              <a:t> </a:t>
            </a:r>
            <a:r>
              <a:rPr lang="en-US" dirty="0" err="1"/>
              <a:t>fælles</a:t>
            </a:r>
            <a:r>
              <a:rPr lang="en-US" dirty="0"/>
              <a:t>, </a:t>
            </a:r>
            <a:r>
              <a:rPr lang="en-US" dirty="0" err="1"/>
              <a:t>trods</a:t>
            </a:r>
            <a:r>
              <a:rPr lang="en-US" dirty="0"/>
              <a:t> mange </a:t>
            </a:r>
            <a:r>
              <a:rPr lang="en-US" dirty="0" err="1"/>
              <a:t>forskelle</a:t>
            </a:r>
            <a:r>
              <a:rPr lang="en-US" dirty="0"/>
              <a:t>.</a:t>
            </a:r>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1" y="3638974"/>
            <a:ext cx="5923490" cy="3149176"/>
          </a:xfrm>
          <a:prstGeom prst="rect">
            <a:avLst/>
          </a:prstGeom>
        </p:spPr>
        <p:txBody>
          <a:bodyPr vert="horz" lIns="99075" tIns="49538" rIns="99075" bIns="49538" rtlCol="0"/>
          <a:lstStyle/>
          <a:p>
            <a:r>
              <a:rPr lang="en-US"/>
              <a:t>Vores </a:t>
            </a:r>
            <a:r>
              <a:rPr lang="en-US" err="1"/>
              <a:t>fælles</a:t>
            </a:r>
            <a:r>
              <a:rPr lang="en-US"/>
              <a:t> </a:t>
            </a:r>
            <a:r>
              <a:rPr lang="en-US" err="1"/>
              <a:t>fortælling</a:t>
            </a:r>
            <a:r>
              <a:rPr lang="en-US"/>
              <a:t> </a:t>
            </a:r>
            <a:r>
              <a:rPr lang="en-US" err="1"/>
              <a:t>består</a:t>
            </a:r>
            <a:r>
              <a:rPr lang="en-US"/>
              <a:t> </a:t>
            </a:r>
            <a:r>
              <a:rPr lang="en-US" err="1"/>
              <a:t>af</a:t>
            </a:r>
            <a:r>
              <a:rPr lang="en-US"/>
              <a:t> 3 </a:t>
            </a:r>
            <a:r>
              <a:rPr lang="en-US" err="1"/>
              <a:t>kerneelementer</a:t>
            </a:r>
            <a:r>
              <a:rPr lang="en-US"/>
              <a:t>: </a:t>
            </a:r>
          </a:p>
          <a:p>
            <a:r>
              <a:rPr lang="en-US"/>
              <a:t>•	”</a:t>
            </a:r>
            <a:r>
              <a:rPr lang="en-US" err="1"/>
              <a:t>sagen</a:t>
            </a:r>
            <a:r>
              <a:rPr lang="en-US"/>
              <a:t>” (</a:t>
            </a:r>
            <a:r>
              <a:rPr lang="en-US" err="1"/>
              <a:t>hvad</a:t>
            </a:r>
            <a:r>
              <a:rPr lang="en-US"/>
              <a:t> er det for et </a:t>
            </a:r>
            <a:r>
              <a:rPr lang="en-US" err="1"/>
              <a:t>formål</a:t>
            </a:r>
            <a:r>
              <a:rPr lang="en-US"/>
              <a:t> </a:t>
            </a:r>
            <a:r>
              <a:rPr lang="en-US" err="1"/>
              <a:t>vores</a:t>
            </a:r>
            <a:r>
              <a:rPr lang="en-US"/>
              <a:t> </a:t>
            </a:r>
            <a:r>
              <a:rPr lang="en-US" err="1"/>
              <a:t>tid</a:t>
            </a:r>
            <a:r>
              <a:rPr lang="en-US"/>
              <a:t> </a:t>
            </a:r>
            <a:r>
              <a:rPr lang="en-US" err="1"/>
              <a:t>skal</a:t>
            </a:r>
            <a:r>
              <a:rPr lang="en-US"/>
              <a:t> </a:t>
            </a:r>
            <a:r>
              <a:rPr lang="en-US" err="1"/>
              <a:t>bidrage</a:t>
            </a:r>
            <a:r>
              <a:rPr lang="en-US"/>
              <a:t> </a:t>
            </a:r>
            <a:r>
              <a:rPr lang="en-US" err="1"/>
              <a:t>til</a:t>
            </a:r>
            <a:r>
              <a:rPr lang="en-US"/>
              <a:t>), </a:t>
            </a:r>
          </a:p>
          <a:p>
            <a:endParaRPr lang="en-US"/>
          </a:p>
          <a:p>
            <a:r>
              <a:rPr lang="en-US"/>
              <a:t>•	”</a:t>
            </a:r>
            <a:r>
              <a:rPr lang="en-US" err="1"/>
              <a:t>hvem</a:t>
            </a:r>
            <a:r>
              <a:rPr lang="en-US"/>
              <a:t> er vi” (</a:t>
            </a:r>
            <a:r>
              <a:rPr lang="en-US" err="1"/>
              <a:t>hvilket</a:t>
            </a:r>
            <a:r>
              <a:rPr lang="en-US"/>
              <a:t> </a:t>
            </a:r>
            <a:r>
              <a:rPr lang="en-US" err="1"/>
              <a:t>fællesskab</a:t>
            </a:r>
            <a:r>
              <a:rPr lang="en-US"/>
              <a:t> er vi) – </a:t>
            </a:r>
            <a:r>
              <a:rPr lang="en-US" err="1"/>
              <a:t>fællesskab</a:t>
            </a:r>
            <a:r>
              <a:rPr lang="en-US"/>
              <a:t> </a:t>
            </a:r>
            <a:r>
              <a:rPr lang="en-US" err="1"/>
              <a:t>som</a:t>
            </a:r>
            <a:r>
              <a:rPr lang="en-US"/>
              <a:t> </a:t>
            </a:r>
            <a:r>
              <a:rPr lang="en-US" err="1"/>
              <a:t>rammen</a:t>
            </a:r>
            <a:r>
              <a:rPr lang="en-US"/>
              <a:t> om engagement </a:t>
            </a:r>
            <a:r>
              <a:rPr lang="en-US" err="1"/>
              <a:t>og</a:t>
            </a:r>
            <a:r>
              <a:rPr lang="en-US"/>
              <a:t> </a:t>
            </a:r>
            <a:r>
              <a:rPr lang="en-US" err="1"/>
              <a:t>handlinger</a:t>
            </a:r>
            <a:r>
              <a:rPr lang="en-US"/>
              <a:t>, men </a:t>
            </a:r>
            <a:r>
              <a:rPr lang="en-US" err="1"/>
              <a:t>også</a:t>
            </a:r>
            <a:r>
              <a:rPr lang="en-US"/>
              <a:t> </a:t>
            </a:r>
            <a:r>
              <a:rPr lang="en-US" err="1"/>
              <a:t>som</a:t>
            </a:r>
            <a:r>
              <a:rPr lang="en-US"/>
              <a:t> det ”</a:t>
            </a:r>
            <a:r>
              <a:rPr lang="en-US" err="1"/>
              <a:t>udbytte</a:t>
            </a:r>
            <a:r>
              <a:rPr lang="en-US"/>
              <a:t>” man </a:t>
            </a:r>
            <a:r>
              <a:rPr lang="en-US" err="1"/>
              <a:t>får</a:t>
            </a:r>
            <a:r>
              <a:rPr lang="en-US"/>
              <a:t> </a:t>
            </a:r>
            <a:r>
              <a:rPr lang="en-US" err="1"/>
              <a:t>ved</a:t>
            </a:r>
            <a:r>
              <a:rPr lang="en-US"/>
              <a:t> at </a:t>
            </a:r>
            <a:r>
              <a:rPr lang="en-US" err="1"/>
              <a:t>engagere</a:t>
            </a:r>
            <a:r>
              <a:rPr lang="en-US"/>
              <a:t> sig </a:t>
            </a:r>
            <a:r>
              <a:rPr lang="en-US" err="1"/>
              <a:t>som</a:t>
            </a:r>
            <a:r>
              <a:rPr lang="en-US"/>
              <a:t> </a:t>
            </a:r>
            <a:r>
              <a:rPr lang="en-US" err="1"/>
              <a:t>frivillig</a:t>
            </a:r>
            <a:r>
              <a:rPr lang="en-US"/>
              <a:t>.</a:t>
            </a:r>
          </a:p>
          <a:p>
            <a:endParaRPr lang="en-US"/>
          </a:p>
          <a:p>
            <a:r>
              <a:rPr lang="en-US"/>
              <a:t>• ”</a:t>
            </a:r>
            <a:r>
              <a:rPr lang="en-US" err="1"/>
              <a:t>måden</a:t>
            </a:r>
            <a:r>
              <a:rPr lang="en-US"/>
              <a:t>/</a:t>
            </a:r>
            <a:r>
              <a:rPr lang="en-US" err="1"/>
              <a:t>tilgangen</a:t>
            </a:r>
            <a:r>
              <a:rPr lang="en-US"/>
              <a:t>/</a:t>
            </a:r>
            <a:r>
              <a:rPr lang="en-US" err="1"/>
              <a:t>metoden</a:t>
            </a:r>
            <a:r>
              <a:rPr lang="en-US"/>
              <a:t>” (</a:t>
            </a:r>
            <a:r>
              <a:rPr lang="en-US" err="1"/>
              <a:t>hvad</a:t>
            </a:r>
            <a:r>
              <a:rPr lang="en-US"/>
              <a:t> er </a:t>
            </a:r>
            <a:r>
              <a:rPr lang="en-US" err="1"/>
              <a:t>særegent</a:t>
            </a:r>
            <a:r>
              <a:rPr lang="en-US"/>
              <a:t> </a:t>
            </a:r>
            <a:r>
              <a:rPr lang="en-US" err="1"/>
              <a:t>ved</a:t>
            </a:r>
            <a:r>
              <a:rPr lang="en-US"/>
              <a:t> den </a:t>
            </a:r>
            <a:r>
              <a:rPr lang="en-US" err="1"/>
              <a:t>måde</a:t>
            </a:r>
            <a:r>
              <a:rPr lang="en-US"/>
              <a:t>, vi </a:t>
            </a:r>
            <a:r>
              <a:rPr lang="en-US" err="1"/>
              <a:t>forsøger</a:t>
            </a:r>
            <a:r>
              <a:rPr lang="en-US"/>
              <a:t> at </a:t>
            </a:r>
            <a:r>
              <a:rPr lang="en-US" err="1"/>
              <a:t>bidrage</a:t>
            </a:r>
            <a:r>
              <a:rPr lang="en-US"/>
              <a:t> </a:t>
            </a:r>
            <a:r>
              <a:rPr lang="en-US" err="1"/>
              <a:t>til</a:t>
            </a:r>
            <a:r>
              <a:rPr lang="en-US"/>
              <a:t> </a:t>
            </a:r>
            <a:r>
              <a:rPr lang="en-US" err="1"/>
              <a:t>formålet</a:t>
            </a:r>
            <a:r>
              <a:rPr lang="en-US"/>
              <a:t> – </a:t>
            </a:r>
            <a:r>
              <a:rPr lang="en-US" err="1"/>
              <a:t>hvad</a:t>
            </a:r>
            <a:r>
              <a:rPr lang="en-US"/>
              <a:t> er </a:t>
            </a:r>
            <a:r>
              <a:rPr lang="en-US" err="1"/>
              <a:t>særligt</a:t>
            </a:r>
            <a:r>
              <a:rPr lang="en-US"/>
              <a:t> </a:t>
            </a:r>
            <a:r>
              <a:rPr lang="en-US" err="1"/>
              <a:t>ved</a:t>
            </a:r>
            <a:r>
              <a:rPr lang="en-US"/>
              <a:t> </a:t>
            </a:r>
            <a:r>
              <a:rPr lang="en-US" err="1"/>
              <a:t>vores</a:t>
            </a:r>
            <a:r>
              <a:rPr lang="en-US"/>
              <a:t> </a:t>
            </a:r>
            <a:r>
              <a:rPr lang="en-US" err="1"/>
              <a:t>handlinger</a:t>
            </a:r>
            <a:r>
              <a:rPr lang="en-US"/>
              <a:t>). </a:t>
            </a:r>
          </a:p>
          <a:p>
            <a:endParaRPr lang="en-US"/>
          </a:p>
          <a:p>
            <a:r>
              <a:rPr lang="en-US" err="1"/>
              <a:t>Generelt</a:t>
            </a:r>
            <a:r>
              <a:rPr lang="en-US"/>
              <a:t> </a:t>
            </a:r>
            <a:r>
              <a:rPr lang="en-US" err="1"/>
              <a:t>eller</a:t>
            </a:r>
            <a:r>
              <a:rPr lang="en-US"/>
              <a:t> </a:t>
            </a:r>
            <a:r>
              <a:rPr lang="en-US" err="1"/>
              <a:t>universelt</a:t>
            </a:r>
            <a:r>
              <a:rPr lang="en-US"/>
              <a:t> at </a:t>
            </a:r>
            <a:r>
              <a:rPr lang="en-US" err="1"/>
              <a:t>arbejde</a:t>
            </a:r>
            <a:r>
              <a:rPr lang="en-US"/>
              <a:t> med de her 3 ting. </a:t>
            </a:r>
            <a:r>
              <a:rPr lang="en-US" err="1"/>
              <a:t>Ethvert</a:t>
            </a:r>
            <a:r>
              <a:rPr lang="en-US"/>
              <a:t> </a:t>
            </a:r>
            <a:r>
              <a:rPr lang="en-US" err="1"/>
              <a:t>frivilligt</a:t>
            </a:r>
            <a:r>
              <a:rPr lang="en-US"/>
              <a:t> </a:t>
            </a:r>
            <a:r>
              <a:rPr lang="en-US" err="1"/>
              <a:t>fællesskab</a:t>
            </a:r>
            <a:r>
              <a:rPr lang="en-US"/>
              <a:t> </a:t>
            </a:r>
            <a:r>
              <a:rPr lang="en-US" err="1"/>
              <a:t>kunne</a:t>
            </a:r>
            <a:r>
              <a:rPr lang="en-US"/>
              <a:t> </a:t>
            </a:r>
            <a:r>
              <a:rPr lang="en-US" err="1"/>
              <a:t>sætte</a:t>
            </a:r>
            <a:r>
              <a:rPr lang="en-US"/>
              <a:t> sig </a:t>
            </a:r>
            <a:r>
              <a:rPr lang="en-US" err="1"/>
              <a:t>ned</a:t>
            </a:r>
            <a:r>
              <a:rPr lang="en-US"/>
              <a:t> med </a:t>
            </a:r>
            <a:r>
              <a:rPr lang="en-US" err="1"/>
              <a:t>en</a:t>
            </a:r>
            <a:r>
              <a:rPr lang="en-US"/>
              <a:t> </a:t>
            </a:r>
            <a:r>
              <a:rPr lang="en-US" err="1"/>
              <a:t>skabelon</a:t>
            </a:r>
            <a:r>
              <a:rPr lang="en-US"/>
              <a:t> med de </a:t>
            </a:r>
            <a:r>
              <a:rPr lang="en-US" err="1"/>
              <a:t>tre</a:t>
            </a:r>
            <a:r>
              <a:rPr lang="en-US"/>
              <a:t>, </a:t>
            </a:r>
            <a:r>
              <a:rPr lang="en-US" err="1"/>
              <a:t>og</a:t>
            </a:r>
            <a:r>
              <a:rPr lang="en-US"/>
              <a:t> </a:t>
            </a:r>
            <a:r>
              <a:rPr lang="en-US" err="1"/>
              <a:t>beskrive</a:t>
            </a:r>
            <a:r>
              <a:rPr lang="en-US"/>
              <a:t> </a:t>
            </a:r>
            <a:r>
              <a:rPr lang="en-US" err="1"/>
              <a:t>frivilligheden</a:t>
            </a:r>
            <a:r>
              <a:rPr lang="en-US"/>
              <a:t> hos dem. Men </a:t>
            </a:r>
            <a:r>
              <a:rPr lang="en-US" err="1"/>
              <a:t>indholdet</a:t>
            </a:r>
            <a:r>
              <a:rPr lang="en-US"/>
              <a:t> </a:t>
            </a:r>
            <a:r>
              <a:rPr lang="en-US" err="1"/>
              <a:t>ville</a:t>
            </a:r>
            <a:r>
              <a:rPr lang="en-US"/>
              <a:t> </a:t>
            </a:r>
            <a:r>
              <a:rPr lang="en-US" err="1"/>
              <a:t>selvfølgelig</a:t>
            </a:r>
            <a:r>
              <a:rPr lang="en-US"/>
              <a:t> se </a:t>
            </a:r>
            <a:r>
              <a:rPr lang="en-US" err="1"/>
              <a:t>forskelligt</a:t>
            </a:r>
            <a:r>
              <a:rPr lang="en-US"/>
              <a:t> </a:t>
            </a:r>
            <a:r>
              <a:rPr lang="en-US" err="1"/>
              <a:t>ud</a:t>
            </a:r>
            <a:r>
              <a:rPr lang="en-US"/>
              <a:t>, </a:t>
            </a:r>
            <a:r>
              <a:rPr lang="en-US" err="1"/>
              <a:t>fra</a:t>
            </a:r>
            <a:r>
              <a:rPr lang="en-US"/>
              <a:t> </a:t>
            </a:r>
            <a:r>
              <a:rPr lang="en-US" err="1"/>
              <a:t>sted</a:t>
            </a:r>
            <a:r>
              <a:rPr lang="en-US"/>
              <a:t> </a:t>
            </a:r>
            <a:r>
              <a:rPr lang="en-US" err="1"/>
              <a:t>til</a:t>
            </a:r>
            <a:r>
              <a:rPr lang="en-US"/>
              <a:t> </a:t>
            </a:r>
            <a:r>
              <a:rPr lang="en-US" err="1"/>
              <a:t>sted</a:t>
            </a:r>
            <a:r>
              <a:rPr lang="en-US"/>
              <a:t>.</a:t>
            </a:r>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7"/>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7"/>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10" y="3638974"/>
            <a:ext cx="7577667" cy="3448852"/>
          </a:xfrm>
          <a:prstGeom prst="rect">
            <a:avLst/>
          </a:prstGeom>
        </p:spPr>
        <p:txBody>
          <a:bodyPr vert="horz" lIns="99075" tIns="49538" rIns="99075" bIns="49538" rtlCol="0"/>
          <a:lstStyle/>
          <a:p>
            <a:endParaRPr lang="en-US" dirty="0"/>
          </a:p>
        </p:txBody>
      </p:sp>
      <p:sp>
        <p:nvSpPr>
          <p:cNvPr id="6" name="Footer Placeholder 5"/>
          <p:cNvSpPr>
            <a:spLocks noGrp="1"/>
          </p:cNvSpPr>
          <p:nvPr>
            <p:ph type="ftr" sz="quarter" idx="4"/>
          </p:nvPr>
        </p:nvSpPr>
        <p:spPr>
          <a:xfrm>
            <a:off x="0" y="7277947"/>
            <a:ext cx="4104570" cy="382023"/>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3"/>
          </a:xfrm>
          <a:prstGeom prst="rect">
            <a:avLst/>
          </a:prstGeom>
        </p:spPr>
        <p:txBody>
          <a:bodyPr vert="horz" lIns="99075" tIns="49538" rIns="99075" bIns="49538" rtlCol="0" anchor="b"/>
          <a:lstStyle>
            <a:lvl1pPr algn="r">
              <a:defRPr sz="1300"/>
            </a:lvl1pPr>
          </a:lstStyle>
          <a:p>
            <a:r>
              <a:rPr lang="cs-CZ"/>
              <a:t>‹#›</a:t>
            </a:r>
          </a:p>
        </p:txBody>
      </p:sp>
    </p:spTree>
    <p:extLst>
      <p:ext uri="{BB962C8B-B14F-4D97-AF65-F5344CB8AC3E}">
        <p14:creationId xmlns:p14="http://schemas.microsoft.com/office/powerpoint/2010/main" val="159729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Freeform 2"/>
          <p:cNvSpPr/>
          <p:nvPr/>
        </p:nvSpPr>
        <p:spPr>
          <a:xfrm>
            <a:off x="5705640" y="7805751"/>
            <a:ext cx="6876720" cy="1670616"/>
          </a:xfrm>
          <a:custGeom>
            <a:avLst/>
            <a:gdLst/>
            <a:ahLst/>
            <a:cxnLst/>
            <a:rect l="l" t="t" r="r" b="b"/>
            <a:pathLst>
              <a:path w="6876720" h="1670616">
                <a:moveTo>
                  <a:pt x="0" y="0"/>
                </a:moveTo>
                <a:lnTo>
                  <a:pt x="6876720" y="0"/>
                </a:lnTo>
                <a:lnTo>
                  <a:pt x="6876720" y="1670615"/>
                </a:lnTo>
                <a:lnTo>
                  <a:pt x="0" y="1670615"/>
                </a:lnTo>
                <a:lnTo>
                  <a:pt x="0" y="0"/>
                </a:lnTo>
                <a:close/>
              </a:path>
            </a:pathLst>
          </a:custGeom>
          <a:blipFill>
            <a:blip r:embed="rId3"/>
            <a:stretch>
              <a:fillRect/>
            </a:stretch>
          </a:blipFill>
        </p:spPr>
        <p:txBody>
          <a:bodyPr/>
          <a:lstStyle/>
          <a:p>
            <a:endParaRPr lang="en-SE"/>
          </a:p>
        </p:txBody>
      </p:sp>
      <p:sp>
        <p:nvSpPr>
          <p:cNvPr id="3" name="TextBox 3"/>
          <p:cNvSpPr txBox="1"/>
          <p:nvPr/>
        </p:nvSpPr>
        <p:spPr>
          <a:xfrm>
            <a:off x="2287835" y="4109720"/>
            <a:ext cx="13712329" cy="1953260"/>
          </a:xfrm>
          <a:prstGeom prst="rect">
            <a:avLst/>
          </a:prstGeom>
        </p:spPr>
        <p:txBody>
          <a:bodyPr lIns="0" tIns="0" rIns="0" bIns="0" rtlCol="0" anchor="t">
            <a:spAutoFit/>
          </a:bodyPr>
          <a:lstStyle/>
          <a:p>
            <a:pPr algn="just">
              <a:lnSpc>
                <a:spcPts val="7839"/>
              </a:lnSpc>
              <a:spcBef>
                <a:spcPct val="0"/>
              </a:spcBef>
            </a:pPr>
            <a:endParaRPr/>
          </a:p>
          <a:p>
            <a:pPr algn="just">
              <a:lnSpc>
                <a:spcPts val="7839"/>
              </a:lnSpc>
              <a:spcBef>
                <a:spcPct val="0"/>
              </a:spcBef>
            </a:pPr>
            <a:r>
              <a:rPr lang="en-US" sz="5599" b="1">
                <a:solidFill>
                  <a:srgbClr val="000000"/>
                </a:solidFill>
                <a:latin typeface="Open Sans 1 Bold"/>
                <a:ea typeface="Open Sans 1 Bold"/>
                <a:cs typeface="Open Sans 1 Bold"/>
                <a:sym typeface="Open Sans 1 Bold"/>
              </a:rPr>
              <a:t>Frivillighed og fællesskabelse i praksis </a:t>
            </a:r>
          </a:p>
        </p:txBody>
      </p:sp>
      <p:sp>
        <p:nvSpPr>
          <p:cNvPr id="4" name="TextBox 4"/>
          <p:cNvSpPr txBox="1"/>
          <p:nvPr/>
        </p:nvSpPr>
        <p:spPr>
          <a:xfrm>
            <a:off x="2019044" y="1228725"/>
            <a:ext cx="14249913" cy="3914775"/>
          </a:xfrm>
          <a:prstGeom prst="rect">
            <a:avLst/>
          </a:prstGeom>
        </p:spPr>
        <p:txBody>
          <a:bodyPr lIns="0" tIns="0" rIns="0" bIns="0" rtlCol="0" anchor="t">
            <a:spAutoFit/>
          </a:bodyPr>
          <a:lstStyle/>
          <a:p>
            <a:pPr algn="ctr">
              <a:lnSpc>
                <a:spcPts val="15000"/>
              </a:lnSpc>
            </a:pPr>
            <a:r>
              <a:rPr lang="en-US" sz="15000">
                <a:solidFill>
                  <a:srgbClr val="FFFFFF"/>
                </a:solidFill>
                <a:latin typeface="Intro Rust Base Shade"/>
                <a:ea typeface="Intro Rust Base Shade"/>
                <a:cs typeface="Intro Rust Base Shade"/>
                <a:sym typeface="Intro Rust Base Shade"/>
              </a:rPr>
              <a:t>fra værdier til handling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2209800" y="2095500"/>
            <a:ext cx="14664124" cy="5539978"/>
          </a:xfrm>
          <a:prstGeom prst="rect">
            <a:avLst/>
          </a:prstGeom>
        </p:spPr>
        <p:txBody>
          <a:bodyPr wrap="square" lIns="0" tIns="0" rIns="0" bIns="0" rtlCol="0" anchor="t">
            <a:spAutoFit/>
          </a:bodyPr>
          <a:lstStyle/>
          <a:p>
            <a:r>
              <a:rPr lang="da-DK" sz="4000" b="1" kern="100">
                <a:latin typeface="Aptos" panose="020B0004020202020204" pitchFamily="34" charset="0"/>
                <a:cs typeface="Arial" panose="020B0604020202020204" pitchFamily="34" charset="0"/>
              </a:rPr>
              <a:t>FÆLLESSKAB GIVER. MENING</a:t>
            </a:r>
            <a:br>
              <a:rPr lang="da-DK" sz="4000" b="1" kern="100">
                <a:latin typeface="Aptos" panose="020B0004020202020204" pitchFamily="34" charset="0"/>
                <a:cs typeface="Arial" panose="020B0604020202020204" pitchFamily="34" charset="0"/>
              </a:rPr>
            </a:br>
            <a:endParaRPr lang="en-SE" sz="4000" b="1" kern="100">
              <a:latin typeface="Aptos" panose="020B0004020202020204" pitchFamily="34" charset="0"/>
              <a:cs typeface="Arial" panose="020B0604020202020204" pitchFamily="34" charset="0"/>
            </a:endParaRPr>
          </a:p>
          <a:p>
            <a:r>
              <a:rPr lang="da-DK" sz="4000" kern="100">
                <a:latin typeface="Aptos" panose="020B0004020202020204" pitchFamily="34" charset="0"/>
                <a:cs typeface="Arial" panose="020B0604020202020204" pitchFamily="34" charset="0"/>
              </a:rPr>
              <a:t>Store forandringer begynder i det små. Tæt på hverdagen, sammen med lokale. Vi er et fællesskab af frivillige. Nogle på 19 og andre på 77. Det handler om brugt tøj, overskudsmad og lokale indsamlinger. Om nye venner og friskbrygget kaffe.  </a:t>
            </a:r>
            <a:endParaRPr lang="en-SE" sz="4000" kern="100">
              <a:latin typeface="Aptos" panose="020B0004020202020204" pitchFamily="34" charset="0"/>
              <a:cs typeface="Arial" panose="020B0604020202020204" pitchFamily="34" charset="0"/>
            </a:endParaRPr>
          </a:p>
          <a:p>
            <a:r>
              <a:rPr lang="da-DK" sz="4000" kern="100">
                <a:latin typeface="Aptos" panose="020B0004020202020204" pitchFamily="34" charset="0"/>
                <a:cs typeface="Arial" panose="020B0604020202020204" pitchFamily="34" charset="0"/>
              </a:rPr>
              <a:t>Vi hjælper hinanden af lyst med at hjælpe andre i nød. Hver stemme og idé tæller,  og din indsats giver mening – uanset om du er med i det daglige eller én gang om året. </a:t>
            </a:r>
            <a:endParaRPr lang="en-SE" sz="4000" kern="100">
              <a:latin typeface="Aptos" panose="020B0004020202020204" pitchFamily="34" charset="0"/>
              <a:cs typeface="Arial" panose="020B0604020202020204" pitchFamily="34" charset="0"/>
            </a:endParaRPr>
          </a:p>
        </p:txBody>
      </p:sp>
      <p:sp>
        <p:nvSpPr>
          <p:cNvPr id="3" name="Freeform 3"/>
          <p:cNvSpPr/>
          <p:nvPr/>
        </p:nvSpPr>
        <p:spPr>
          <a:xfrm>
            <a:off x="5344693" y="8140916"/>
            <a:ext cx="6876720" cy="1670616"/>
          </a:xfrm>
          <a:custGeom>
            <a:avLst/>
            <a:gdLst/>
            <a:ahLst/>
            <a:cxnLst/>
            <a:rect l="l" t="t" r="r" b="b"/>
            <a:pathLst>
              <a:path w="6876720" h="1670616">
                <a:moveTo>
                  <a:pt x="0" y="0"/>
                </a:moveTo>
                <a:lnTo>
                  <a:pt x="6876720" y="0"/>
                </a:lnTo>
                <a:lnTo>
                  <a:pt x="6876720" y="1670616"/>
                </a:lnTo>
                <a:lnTo>
                  <a:pt x="0" y="1670616"/>
                </a:lnTo>
                <a:lnTo>
                  <a:pt x="0" y="0"/>
                </a:lnTo>
                <a:close/>
              </a:path>
            </a:pathLst>
          </a:custGeom>
          <a:blipFill>
            <a:blip r:embed="rId3"/>
            <a:stretch>
              <a:fillRect/>
            </a:stretch>
          </a:blipFill>
        </p:spPr>
        <p:txBody>
          <a:bodyPr/>
          <a:lstStyle/>
          <a:p>
            <a:endParaRPr lang="en-SE"/>
          </a:p>
        </p:txBody>
      </p:sp>
    </p:spTree>
    <p:extLst>
      <p:ext uri="{BB962C8B-B14F-4D97-AF65-F5344CB8AC3E}">
        <p14:creationId xmlns:p14="http://schemas.microsoft.com/office/powerpoint/2010/main" val="187331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2209800" y="2681287"/>
            <a:ext cx="14664124" cy="4924425"/>
          </a:xfrm>
          <a:prstGeom prst="rect">
            <a:avLst/>
          </a:prstGeom>
        </p:spPr>
        <p:txBody>
          <a:bodyPr wrap="square" lIns="0" tIns="0" rIns="0" bIns="0" rtlCol="0" anchor="t">
            <a:spAutoFit/>
          </a:bodyPr>
          <a:lstStyle/>
          <a:p>
            <a:r>
              <a:rPr lang="da-DK" sz="4000" b="1" kern="100">
                <a:latin typeface="Aptos" panose="020B0004020202020204" pitchFamily="34" charset="0"/>
                <a:cs typeface="Arial" panose="020B0604020202020204" pitchFamily="34" charset="0"/>
              </a:rPr>
              <a:t>BÆREDYGTIGHED GIVER. MENING</a:t>
            </a:r>
            <a:br>
              <a:rPr lang="da-DK" sz="4000" b="1" kern="100">
                <a:latin typeface="Aptos" panose="020B0004020202020204" pitchFamily="34" charset="0"/>
                <a:cs typeface="Arial" panose="020B0604020202020204" pitchFamily="34" charset="0"/>
              </a:rPr>
            </a:br>
            <a:endParaRPr lang="da-DK" sz="4000" b="1" kern="100">
              <a:latin typeface="Aptos" panose="020B0004020202020204" pitchFamily="34" charset="0"/>
              <a:cs typeface="Arial" panose="020B0604020202020204" pitchFamily="34" charset="0"/>
            </a:endParaRPr>
          </a:p>
          <a:p>
            <a:r>
              <a:rPr lang="da-DK" sz="4000" kern="100">
                <a:latin typeface="Aptos" panose="020B0004020202020204" pitchFamily="34" charset="0"/>
                <a:cs typeface="Arial" panose="020B0604020202020204" pitchFamily="34" charset="0"/>
              </a:rPr>
              <a:t>Verden bliver bedre, når vi deler vores ressourcer. Sammen gør vi det nemmere at træffe gode hverdagsvalg. Valg der gavner både klima og mennesker. Vores fokus på genbrug, bekæmpelse af madspild og donationer til mennesker ramt af klima-forandringer er initiativer, der bidrager til meningsfulde forandringer.</a:t>
            </a:r>
          </a:p>
          <a:p>
            <a:endParaRPr lang="en-SE" sz="4000" kern="100">
              <a:latin typeface="Aptos" panose="020B0004020202020204" pitchFamily="34" charset="0"/>
              <a:cs typeface="Arial" panose="020B0604020202020204" pitchFamily="34" charset="0"/>
            </a:endParaRPr>
          </a:p>
        </p:txBody>
      </p:sp>
      <p:sp>
        <p:nvSpPr>
          <p:cNvPr id="3" name="Freeform 3"/>
          <p:cNvSpPr/>
          <p:nvPr/>
        </p:nvSpPr>
        <p:spPr>
          <a:xfrm>
            <a:off x="5344693" y="8140916"/>
            <a:ext cx="6876720" cy="1670616"/>
          </a:xfrm>
          <a:custGeom>
            <a:avLst/>
            <a:gdLst/>
            <a:ahLst/>
            <a:cxnLst/>
            <a:rect l="l" t="t" r="r" b="b"/>
            <a:pathLst>
              <a:path w="6876720" h="1670616">
                <a:moveTo>
                  <a:pt x="0" y="0"/>
                </a:moveTo>
                <a:lnTo>
                  <a:pt x="6876720" y="0"/>
                </a:lnTo>
                <a:lnTo>
                  <a:pt x="6876720" y="1670616"/>
                </a:lnTo>
                <a:lnTo>
                  <a:pt x="0" y="1670616"/>
                </a:lnTo>
                <a:lnTo>
                  <a:pt x="0" y="0"/>
                </a:lnTo>
                <a:close/>
              </a:path>
            </a:pathLst>
          </a:custGeom>
          <a:blipFill>
            <a:blip r:embed="rId3"/>
            <a:stretch>
              <a:fillRect/>
            </a:stretch>
          </a:blipFill>
        </p:spPr>
        <p:txBody>
          <a:bodyPr/>
          <a:lstStyle/>
          <a:p>
            <a:endParaRPr lang="en-SE"/>
          </a:p>
        </p:txBody>
      </p:sp>
    </p:spTree>
    <p:extLst>
      <p:ext uri="{BB962C8B-B14F-4D97-AF65-F5344CB8AC3E}">
        <p14:creationId xmlns:p14="http://schemas.microsoft.com/office/powerpoint/2010/main" val="246862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1981200" y="2552700"/>
            <a:ext cx="14097000" cy="3633431"/>
          </a:xfrm>
          <a:prstGeom prst="rect">
            <a:avLst/>
          </a:prstGeom>
        </p:spPr>
        <p:txBody>
          <a:bodyPr wrap="square" lIns="0" tIns="0" rIns="0" bIns="0" rtlCol="0" anchor="t">
            <a:spAutoFit/>
          </a:bodyPr>
          <a:lstStyle/>
          <a:p>
            <a:pPr algn="ctr">
              <a:lnSpc>
                <a:spcPts val="9939"/>
              </a:lnSpc>
              <a:spcBef>
                <a:spcPct val="0"/>
              </a:spcBef>
            </a:pPr>
            <a:r>
              <a:rPr lang="en-US" sz="9600" b="1" dirty="0">
                <a:solidFill>
                  <a:srgbClr val="FAC8C8"/>
                </a:solidFill>
                <a:latin typeface="Open Sans 1 Bold"/>
                <a:ea typeface="Open Sans 1 Bold"/>
                <a:cs typeface="Open Sans 1 Bold"/>
                <a:sym typeface="Open Sans 1 Bold"/>
              </a:rPr>
              <a:t> </a:t>
            </a:r>
            <a:r>
              <a:rPr lang="en-US" sz="9600" b="1" dirty="0">
                <a:solidFill>
                  <a:srgbClr val="FF0000"/>
                </a:solidFill>
                <a:latin typeface="Open Sans 1 Bold"/>
                <a:ea typeface="Open Sans 1 Bold"/>
                <a:cs typeface="Open Sans 1 Bold"/>
                <a:sym typeface="Open Sans 1 Bold"/>
              </a:rPr>
              <a:t>FRA VÆRDIER TIL HANDLING</a:t>
            </a:r>
          </a:p>
          <a:p>
            <a:pPr algn="ctr">
              <a:lnSpc>
                <a:spcPts val="9939"/>
              </a:lnSpc>
              <a:spcBef>
                <a:spcPct val="0"/>
              </a:spcBef>
            </a:pPr>
            <a:r>
              <a:rPr lang="en-US" sz="4000" dirty="0" err="1">
                <a:latin typeface="Aptos" panose="020B0004020202020204" pitchFamily="34" charset="0"/>
                <a:ea typeface="Open Sans 1 Bold" panose="020B0604020202020204" charset="0"/>
                <a:cs typeface="Open Sans 1 Bold" panose="020B0604020202020204" charset="0"/>
                <a:sym typeface="Open Sans 1 Bold"/>
              </a:rPr>
              <a:t>Øvelser</a:t>
            </a:r>
            <a:r>
              <a:rPr lang="en-US" sz="4000" dirty="0">
                <a:latin typeface="Aptos" panose="020B0004020202020204" pitchFamily="34" charset="0"/>
                <a:ea typeface="Open Sans 1 Bold" panose="020B0604020202020204" charset="0"/>
                <a:cs typeface="Open Sans 1 Bold" panose="020B0604020202020204" charset="0"/>
                <a:sym typeface="Open Sans 1 Bold"/>
              </a:rPr>
              <a:t> i </a:t>
            </a:r>
            <a:r>
              <a:rPr lang="en-US" sz="4000" dirty="0" err="1">
                <a:latin typeface="Aptos" panose="020B0004020202020204" pitchFamily="34" charset="0"/>
                <a:ea typeface="Open Sans 1 Bold" panose="020B0604020202020204" charset="0"/>
                <a:cs typeface="Open Sans 1 Bold" panose="020B0604020202020204" charset="0"/>
                <a:sym typeface="Open Sans 1 Bold"/>
              </a:rPr>
              <a:t>grupper</a:t>
            </a:r>
            <a:endParaRPr lang="en-US" sz="4000" dirty="0">
              <a:latin typeface="Aptos" panose="020B0004020202020204" pitchFamily="34" charset="0"/>
              <a:ea typeface="Open Sans 1 Bold" panose="020B0604020202020204" charset="0"/>
              <a:cs typeface="Open Sans 1 Bold" panose="020B0604020202020204" charset="0"/>
              <a:sym typeface="Open Sans 1 Bold"/>
            </a:endParaRPr>
          </a:p>
        </p:txBody>
      </p:sp>
      <p:sp>
        <p:nvSpPr>
          <p:cNvPr id="3" name="Freeform 3"/>
          <p:cNvSpPr/>
          <p:nvPr/>
        </p:nvSpPr>
        <p:spPr>
          <a:xfrm>
            <a:off x="5344693" y="8140916"/>
            <a:ext cx="6876720" cy="1670616"/>
          </a:xfrm>
          <a:custGeom>
            <a:avLst/>
            <a:gdLst/>
            <a:ahLst/>
            <a:cxnLst/>
            <a:rect l="l" t="t" r="r" b="b"/>
            <a:pathLst>
              <a:path w="6876720" h="1670616">
                <a:moveTo>
                  <a:pt x="0" y="0"/>
                </a:moveTo>
                <a:lnTo>
                  <a:pt x="6876720" y="0"/>
                </a:lnTo>
                <a:lnTo>
                  <a:pt x="6876720" y="1670616"/>
                </a:lnTo>
                <a:lnTo>
                  <a:pt x="0" y="1670616"/>
                </a:lnTo>
                <a:lnTo>
                  <a:pt x="0" y="0"/>
                </a:lnTo>
                <a:close/>
              </a:path>
            </a:pathLst>
          </a:custGeom>
          <a:blipFill>
            <a:blip r:embed="rId3"/>
            <a:stretch>
              <a:fillRect/>
            </a:stretch>
          </a:blipFill>
        </p:spPr>
        <p:txBody>
          <a:bodyPr/>
          <a:lstStyle/>
          <a:p>
            <a:endParaRPr lang="en-S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Freeform 2"/>
          <p:cNvSpPr/>
          <p:nvPr/>
        </p:nvSpPr>
        <p:spPr>
          <a:xfrm>
            <a:off x="5705640" y="7805751"/>
            <a:ext cx="6876720" cy="1670616"/>
          </a:xfrm>
          <a:custGeom>
            <a:avLst/>
            <a:gdLst/>
            <a:ahLst/>
            <a:cxnLst/>
            <a:rect l="l" t="t" r="r" b="b"/>
            <a:pathLst>
              <a:path w="6876720" h="1670616">
                <a:moveTo>
                  <a:pt x="0" y="0"/>
                </a:moveTo>
                <a:lnTo>
                  <a:pt x="6876720" y="0"/>
                </a:lnTo>
                <a:lnTo>
                  <a:pt x="6876720" y="1670615"/>
                </a:lnTo>
                <a:lnTo>
                  <a:pt x="0" y="1670615"/>
                </a:lnTo>
                <a:lnTo>
                  <a:pt x="0" y="0"/>
                </a:lnTo>
                <a:close/>
              </a:path>
            </a:pathLst>
          </a:custGeom>
          <a:blipFill>
            <a:blip r:embed="rId3"/>
            <a:stretch>
              <a:fillRect/>
            </a:stretch>
          </a:blipFill>
        </p:spPr>
        <p:txBody>
          <a:bodyPr/>
          <a:lstStyle/>
          <a:p>
            <a:endParaRPr lang="en-SE"/>
          </a:p>
        </p:txBody>
      </p:sp>
      <p:sp>
        <p:nvSpPr>
          <p:cNvPr id="3" name="TextBox 3"/>
          <p:cNvSpPr txBox="1"/>
          <p:nvPr/>
        </p:nvSpPr>
        <p:spPr>
          <a:xfrm>
            <a:off x="4229098" y="3852650"/>
            <a:ext cx="9829800" cy="3477875"/>
          </a:xfrm>
          <a:prstGeom prst="rect">
            <a:avLst/>
          </a:prstGeom>
        </p:spPr>
        <p:txBody>
          <a:bodyPr wrap="square" lIns="0" tIns="0" rIns="0" bIns="0" rtlCol="0" anchor="t">
            <a:spAutoFit/>
          </a:bodyPr>
          <a:lstStyle/>
          <a:p>
            <a:pPr algn="just">
              <a:lnSpc>
                <a:spcPts val="7839"/>
              </a:lnSpc>
              <a:spcBef>
                <a:spcPct val="0"/>
              </a:spcBef>
            </a:pPr>
            <a:endParaRPr lang="en-SE" dirty="0"/>
          </a:p>
          <a:p>
            <a:pPr algn="ctr">
              <a:spcBef>
                <a:spcPct val="0"/>
              </a:spcBef>
            </a:pPr>
            <a:r>
              <a:rPr lang="en-US" sz="3200" dirty="0">
                <a:solidFill>
                  <a:schemeClr val="bg1"/>
                </a:solidFill>
                <a:latin typeface="Open Sans 2" panose="020B0604020202020204" charset="0"/>
                <a:ea typeface="Open Sans 2" panose="020B0604020202020204" charset="0"/>
                <a:cs typeface="Open Sans 2" panose="020B0604020202020204" charset="0"/>
                <a:sym typeface="Open Sans 1 Bold"/>
              </a:rPr>
              <a:t>DU GIVER. MENING.</a:t>
            </a:r>
            <a:br>
              <a:rPr lang="en-US" sz="4000" b="1" dirty="0">
                <a:solidFill>
                  <a:srgbClr val="FAC8C8"/>
                </a:solidFill>
                <a:latin typeface="Open Sans 1 Bold"/>
                <a:ea typeface="Open Sans 1 Bold"/>
                <a:cs typeface="Open Sans 1 Bold"/>
                <a:sym typeface="Open Sans 1 Bold"/>
              </a:rPr>
            </a:br>
            <a:br>
              <a:rPr lang="en-US" sz="4000" b="1" dirty="0">
                <a:solidFill>
                  <a:srgbClr val="FAC8C8"/>
                </a:solidFill>
                <a:latin typeface="Open Sans 1 Bold"/>
                <a:ea typeface="Open Sans 1 Bold"/>
                <a:cs typeface="Open Sans 1 Bold"/>
                <a:sym typeface="Open Sans 1 Bold"/>
              </a:rPr>
            </a:br>
            <a:br>
              <a:rPr lang="en-US" sz="3300" b="1" dirty="0">
                <a:solidFill>
                  <a:srgbClr val="000000"/>
                </a:solidFill>
                <a:latin typeface="Open Sans 1 Bold"/>
                <a:ea typeface="Open Sans 1 Bold"/>
                <a:cs typeface="Open Sans 1 Bold"/>
                <a:sym typeface="Open Sans 1 Bold"/>
              </a:rPr>
            </a:br>
            <a:r>
              <a:rPr lang="en-US" sz="2800" b="1" dirty="0" err="1">
                <a:solidFill>
                  <a:srgbClr val="FAC8C8"/>
                </a:solidFill>
                <a:latin typeface="Open Sans 2" panose="020B0604020202020204" charset="0"/>
                <a:ea typeface="Open Sans 2" panose="020B0604020202020204" charset="0"/>
                <a:cs typeface="Open Sans 2" panose="020B0604020202020204" charset="0"/>
                <a:sym typeface="Open Sans 1 Bold"/>
              </a:rPr>
              <a:t>Spørgsmål</a:t>
            </a:r>
            <a:r>
              <a:rPr lang="en-US" sz="2800" b="1" dirty="0">
                <a:solidFill>
                  <a:srgbClr val="FAC8C8"/>
                </a:solidFill>
                <a:latin typeface="Open Sans 2" panose="020B0604020202020204" charset="0"/>
                <a:ea typeface="Open Sans 2" panose="020B0604020202020204" charset="0"/>
                <a:cs typeface="Open Sans 2" panose="020B0604020202020204" charset="0"/>
                <a:sym typeface="Open Sans 1 Bold"/>
              </a:rPr>
              <a:t> </a:t>
            </a:r>
            <a:r>
              <a:rPr lang="en-US" sz="2800" b="1" dirty="0" err="1">
                <a:solidFill>
                  <a:srgbClr val="FAC8C8"/>
                </a:solidFill>
                <a:latin typeface="Open Sans 2" panose="020B0604020202020204" charset="0"/>
                <a:ea typeface="Open Sans 2" panose="020B0604020202020204" charset="0"/>
                <a:cs typeface="Open Sans 2" panose="020B0604020202020204" charset="0"/>
                <a:sym typeface="Open Sans 1 Bold"/>
              </a:rPr>
              <a:t>eller</a:t>
            </a:r>
            <a:r>
              <a:rPr lang="en-US" sz="2800" b="1" dirty="0">
                <a:solidFill>
                  <a:srgbClr val="FAC8C8"/>
                </a:solidFill>
                <a:latin typeface="Open Sans 2" panose="020B0604020202020204" charset="0"/>
                <a:ea typeface="Open Sans 2" panose="020B0604020202020204" charset="0"/>
                <a:cs typeface="Open Sans 2" panose="020B0604020202020204" charset="0"/>
                <a:sym typeface="Open Sans 1 Bold"/>
              </a:rPr>
              <a:t> </a:t>
            </a:r>
            <a:r>
              <a:rPr lang="en-US" sz="2800" b="1" dirty="0" err="1">
                <a:solidFill>
                  <a:srgbClr val="FAC8C8"/>
                </a:solidFill>
                <a:latin typeface="Open Sans 2" panose="020B0604020202020204" charset="0"/>
                <a:ea typeface="Open Sans 2" panose="020B0604020202020204" charset="0"/>
                <a:cs typeface="Open Sans 2" panose="020B0604020202020204" charset="0"/>
                <a:sym typeface="Open Sans 1 Bold"/>
              </a:rPr>
              <a:t>kommentarer</a:t>
            </a:r>
            <a:r>
              <a:rPr lang="en-US" sz="2800" b="1" dirty="0">
                <a:solidFill>
                  <a:srgbClr val="FAC8C8"/>
                </a:solidFill>
                <a:latin typeface="Open Sans 2" panose="020B0604020202020204" charset="0"/>
                <a:ea typeface="Open Sans 2" panose="020B0604020202020204" charset="0"/>
                <a:cs typeface="Open Sans 2" panose="020B0604020202020204" charset="0"/>
                <a:sym typeface="Open Sans 1 Bold"/>
              </a:rPr>
              <a:t>? </a:t>
            </a:r>
            <a:br>
              <a:rPr lang="en-US" sz="2800" b="1" dirty="0">
                <a:solidFill>
                  <a:srgbClr val="FAC8C8"/>
                </a:solidFill>
                <a:latin typeface="Open Sans 2" panose="020B0604020202020204" charset="0"/>
                <a:ea typeface="Open Sans 2" panose="020B0604020202020204" charset="0"/>
                <a:cs typeface="Open Sans 2" panose="020B0604020202020204" charset="0"/>
                <a:sym typeface="Open Sans 1 Bold"/>
              </a:rPr>
            </a:br>
            <a:r>
              <a:rPr lang="en-US" sz="2800" b="1" dirty="0">
                <a:solidFill>
                  <a:srgbClr val="FAC8C8"/>
                </a:solidFill>
                <a:latin typeface="Open Sans 2" panose="020B0604020202020204" charset="0"/>
                <a:ea typeface="Open Sans 2" panose="020B0604020202020204" charset="0"/>
                <a:cs typeface="Open Sans 2" panose="020B0604020202020204" charset="0"/>
                <a:sym typeface="Open Sans 1 Bold"/>
              </a:rPr>
              <a:t>- Emilie Schapira emsc@dca.dk</a:t>
            </a:r>
            <a:endParaRPr lang="en-US" sz="3300" b="1" dirty="0">
              <a:solidFill>
                <a:srgbClr val="FAC8C8"/>
              </a:solidFill>
              <a:latin typeface="Open Sans 2" panose="020B0604020202020204" charset="0"/>
              <a:ea typeface="Open Sans 2" panose="020B0604020202020204" charset="0"/>
              <a:cs typeface="Open Sans 2" panose="020B0604020202020204" charset="0"/>
              <a:sym typeface="Open Sans 1 Bold"/>
            </a:endParaRPr>
          </a:p>
        </p:txBody>
      </p:sp>
      <p:sp>
        <p:nvSpPr>
          <p:cNvPr id="4" name="TextBox 4"/>
          <p:cNvSpPr txBox="1"/>
          <p:nvPr/>
        </p:nvSpPr>
        <p:spPr>
          <a:xfrm>
            <a:off x="2019042" y="2455258"/>
            <a:ext cx="14249913" cy="1923604"/>
          </a:xfrm>
          <a:prstGeom prst="rect">
            <a:avLst/>
          </a:prstGeom>
        </p:spPr>
        <p:txBody>
          <a:bodyPr lIns="0" tIns="0" rIns="0" bIns="0" rtlCol="0" anchor="t">
            <a:spAutoFit/>
          </a:bodyPr>
          <a:lstStyle/>
          <a:p>
            <a:pPr algn="ctr">
              <a:lnSpc>
                <a:spcPts val="15000"/>
              </a:lnSpc>
            </a:pPr>
            <a:r>
              <a:rPr lang="en-US" sz="15000" dirty="0">
                <a:solidFill>
                  <a:srgbClr val="FFFFFF"/>
                </a:solidFill>
                <a:latin typeface="Intro Rust Base Shade"/>
                <a:ea typeface="Intro Rust Base Shade"/>
                <a:cs typeface="Intro Rust Base Shade"/>
                <a:sym typeface="Intro Rust Base Shade"/>
              </a:rPr>
              <a:t>Tak for nu</a:t>
            </a:r>
          </a:p>
        </p:txBody>
      </p:sp>
    </p:spTree>
    <p:extLst>
      <p:ext uri="{BB962C8B-B14F-4D97-AF65-F5344CB8AC3E}">
        <p14:creationId xmlns:p14="http://schemas.microsoft.com/office/powerpoint/2010/main" val="18734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1828254" y="2969871"/>
            <a:ext cx="13851632" cy="2943860"/>
          </a:xfrm>
          <a:prstGeom prst="rect">
            <a:avLst/>
          </a:prstGeom>
        </p:spPr>
        <p:txBody>
          <a:bodyPr lIns="0" tIns="0" rIns="0" bIns="0" rtlCol="0" anchor="t">
            <a:spAutoFit/>
          </a:bodyPr>
          <a:lstStyle/>
          <a:p>
            <a:pPr algn="just">
              <a:lnSpc>
                <a:spcPts val="7839"/>
              </a:lnSpc>
              <a:spcBef>
                <a:spcPct val="0"/>
              </a:spcBef>
            </a:pPr>
            <a:endParaRPr/>
          </a:p>
          <a:p>
            <a:pPr algn="ctr">
              <a:lnSpc>
                <a:spcPts val="7839"/>
              </a:lnSpc>
              <a:spcBef>
                <a:spcPct val="0"/>
              </a:spcBef>
            </a:pPr>
            <a:r>
              <a:rPr lang="en-US" sz="5599" b="1" i="1">
                <a:solidFill>
                  <a:srgbClr val="000000"/>
                </a:solidFill>
                <a:latin typeface="Open Sans 1 Bold Italics"/>
                <a:ea typeface="Open Sans 1 Bold Italics"/>
                <a:cs typeface="Open Sans 1 Bold Italics"/>
                <a:sym typeface="Open Sans 1 Bold Italics"/>
              </a:rPr>
              <a:t>Hvorfor er fælles fortællinger og værdier </a:t>
            </a:r>
          </a:p>
          <a:p>
            <a:pPr algn="ctr">
              <a:lnSpc>
                <a:spcPts val="7839"/>
              </a:lnSpc>
              <a:spcBef>
                <a:spcPct val="0"/>
              </a:spcBef>
            </a:pPr>
            <a:r>
              <a:rPr lang="en-US" sz="5599" b="1" i="1">
                <a:solidFill>
                  <a:srgbClr val="000000"/>
                </a:solidFill>
                <a:latin typeface="Open Sans 1 Bold Italics"/>
                <a:ea typeface="Open Sans 1 Bold Italics"/>
                <a:cs typeface="Open Sans 1 Bold Italics"/>
                <a:sym typeface="Open Sans 1 Bold Italics"/>
              </a:rPr>
              <a:t>vigtige for et fællesskab?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grpSp>
        <p:nvGrpSpPr>
          <p:cNvPr id="2" name="Group 2"/>
          <p:cNvGrpSpPr/>
          <p:nvPr/>
        </p:nvGrpSpPr>
        <p:grpSpPr>
          <a:xfrm>
            <a:off x="616189" y="2244905"/>
            <a:ext cx="4796504" cy="6197414"/>
            <a:chOff x="0" y="0"/>
            <a:chExt cx="6395339" cy="8263219"/>
          </a:xfrm>
        </p:grpSpPr>
        <p:sp>
          <p:nvSpPr>
            <p:cNvPr id="3" name="Freeform 3"/>
            <p:cNvSpPr/>
            <p:nvPr/>
          </p:nvSpPr>
          <p:spPr>
            <a:xfrm>
              <a:off x="790439" y="0"/>
              <a:ext cx="5604900" cy="4942503"/>
            </a:xfrm>
            <a:custGeom>
              <a:avLst/>
              <a:gdLst/>
              <a:ahLst/>
              <a:cxnLst/>
              <a:rect l="l" t="t" r="r" b="b"/>
              <a:pathLst>
                <a:path w="5604900" h="4942503">
                  <a:moveTo>
                    <a:pt x="0" y="0"/>
                  </a:moveTo>
                  <a:lnTo>
                    <a:pt x="5604900" y="0"/>
                  </a:lnTo>
                  <a:lnTo>
                    <a:pt x="5604900" y="4942503"/>
                  </a:lnTo>
                  <a:lnTo>
                    <a:pt x="0" y="49425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E"/>
            </a:p>
          </p:txBody>
        </p:sp>
        <p:sp>
          <p:nvSpPr>
            <p:cNvPr id="4" name="Freeform 4"/>
            <p:cNvSpPr/>
            <p:nvPr/>
          </p:nvSpPr>
          <p:spPr>
            <a:xfrm>
              <a:off x="0" y="3902551"/>
              <a:ext cx="2354242" cy="3224988"/>
            </a:xfrm>
            <a:custGeom>
              <a:avLst/>
              <a:gdLst/>
              <a:ahLst/>
              <a:cxnLst/>
              <a:rect l="l" t="t" r="r" b="b"/>
              <a:pathLst>
                <a:path w="2354242" h="3224988">
                  <a:moveTo>
                    <a:pt x="0" y="0"/>
                  </a:moveTo>
                  <a:lnTo>
                    <a:pt x="2354242" y="0"/>
                  </a:lnTo>
                  <a:lnTo>
                    <a:pt x="2354242" y="3224988"/>
                  </a:lnTo>
                  <a:lnTo>
                    <a:pt x="0" y="32249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E"/>
            </a:p>
          </p:txBody>
        </p:sp>
        <p:sp>
          <p:nvSpPr>
            <p:cNvPr id="5" name="Freeform 5"/>
            <p:cNvSpPr/>
            <p:nvPr/>
          </p:nvSpPr>
          <p:spPr>
            <a:xfrm>
              <a:off x="3074623" y="4942503"/>
              <a:ext cx="3320716" cy="3320716"/>
            </a:xfrm>
            <a:custGeom>
              <a:avLst/>
              <a:gdLst/>
              <a:ahLst/>
              <a:cxnLst/>
              <a:rect l="l" t="t" r="r" b="b"/>
              <a:pathLst>
                <a:path w="3320716" h="3320716">
                  <a:moveTo>
                    <a:pt x="0" y="0"/>
                  </a:moveTo>
                  <a:lnTo>
                    <a:pt x="3320716" y="0"/>
                  </a:lnTo>
                  <a:lnTo>
                    <a:pt x="3320716" y="3320716"/>
                  </a:lnTo>
                  <a:lnTo>
                    <a:pt x="0" y="3320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E"/>
            </a:p>
          </p:txBody>
        </p:sp>
      </p:grpSp>
      <p:sp>
        <p:nvSpPr>
          <p:cNvPr id="6" name="Freeform 6"/>
          <p:cNvSpPr/>
          <p:nvPr/>
        </p:nvSpPr>
        <p:spPr>
          <a:xfrm rot="-974423" flipH="1">
            <a:off x="12884878" y="8110541"/>
            <a:ext cx="1321169" cy="982620"/>
          </a:xfrm>
          <a:custGeom>
            <a:avLst/>
            <a:gdLst/>
            <a:ahLst/>
            <a:cxnLst/>
            <a:rect l="l" t="t" r="r" b="b"/>
            <a:pathLst>
              <a:path w="1321169" h="982620">
                <a:moveTo>
                  <a:pt x="1321169" y="0"/>
                </a:moveTo>
                <a:lnTo>
                  <a:pt x="0" y="0"/>
                </a:lnTo>
                <a:lnTo>
                  <a:pt x="0" y="982619"/>
                </a:lnTo>
                <a:lnTo>
                  <a:pt x="1321169" y="982619"/>
                </a:lnTo>
                <a:lnTo>
                  <a:pt x="1321169"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SE"/>
          </a:p>
        </p:txBody>
      </p:sp>
      <p:sp>
        <p:nvSpPr>
          <p:cNvPr id="7" name="TextBox 7"/>
          <p:cNvSpPr txBox="1"/>
          <p:nvPr/>
        </p:nvSpPr>
        <p:spPr>
          <a:xfrm>
            <a:off x="6263653" y="2055149"/>
            <a:ext cx="9940257" cy="574196"/>
          </a:xfrm>
          <a:prstGeom prst="rect">
            <a:avLst/>
          </a:prstGeom>
        </p:spPr>
        <p:txBody>
          <a:bodyPr lIns="0" tIns="0" rIns="0" bIns="0" rtlCol="0" anchor="t">
            <a:spAutoFit/>
          </a:bodyPr>
          <a:lstStyle/>
          <a:p>
            <a:pPr algn="l">
              <a:lnSpc>
                <a:spcPts val="4759"/>
              </a:lnSpc>
            </a:pPr>
            <a:r>
              <a:rPr lang="en-US" sz="3399" dirty="0" err="1">
                <a:solidFill>
                  <a:srgbClr val="000000"/>
                </a:solidFill>
                <a:latin typeface="Open Sans 2"/>
                <a:ea typeface="Open Sans 2"/>
                <a:cs typeface="Open Sans 2"/>
                <a:sym typeface="Open Sans 2"/>
              </a:rPr>
              <a:t>Myter</a:t>
            </a:r>
            <a:r>
              <a:rPr lang="en-US" sz="3399" dirty="0">
                <a:solidFill>
                  <a:srgbClr val="000000"/>
                </a:solidFill>
                <a:latin typeface="Open Sans 2"/>
                <a:ea typeface="Open Sans 2"/>
                <a:cs typeface="Open Sans 2"/>
                <a:sym typeface="Open Sans 2"/>
              </a:rPr>
              <a:t>, </a:t>
            </a:r>
            <a:r>
              <a:rPr lang="en-US" sz="3399" dirty="0" err="1">
                <a:solidFill>
                  <a:srgbClr val="000000"/>
                </a:solidFill>
                <a:latin typeface="Open Sans 2"/>
                <a:ea typeface="Open Sans 2"/>
                <a:cs typeface="Open Sans 2"/>
                <a:sym typeface="Open Sans 2"/>
              </a:rPr>
              <a:t>historier</a:t>
            </a:r>
            <a:r>
              <a:rPr lang="en-US" sz="3399" dirty="0">
                <a:solidFill>
                  <a:srgbClr val="000000"/>
                </a:solidFill>
                <a:latin typeface="Open Sans 2"/>
                <a:ea typeface="Open Sans 2"/>
                <a:cs typeface="Open Sans 2"/>
                <a:sym typeface="Open Sans 2"/>
              </a:rPr>
              <a:t> </a:t>
            </a:r>
            <a:r>
              <a:rPr lang="en-US" sz="3399" dirty="0" err="1">
                <a:solidFill>
                  <a:srgbClr val="000000"/>
                </a:solidFill>
                <a:latin typeface="Open Sans 2"/>
                <a:ea typeface="Open Sans 2"/>
                <a:cs typeface="Open Sans 2"/>
                <a:sym typeface="Open Sans 2"/>
              </a:rPr>
              <a:t>og</a:t>
            </a:r>
            <a:r>
              <a:rPr lang="en-US" sz="3399" dirty="0">
                <a:solidFill>
                  <a:srgbClr val="000000"/>
                </a:solidFill>
                <a:latin typeface="Open Sans 2"/>
                <a:ea typeface="Open Sans 2"/>
                <a:cs typeface="Open Sans 2"/>
                <a:sym typeface="Open Sans 2"/>
              </a:rPr>
              <a:t> </a:t>
            </a:r>
            <a:r>
              <a:rPr lang="en-US" sz="3399" dirty="0" err="1">
                <a:solidFill>
                  <a:srgbClr val="000000"/>
                </a:solidFill>
                <a:latin typeface="Open Sans 2"/>
                <a:ea typeface="Open Sans 2"/>
                <a:cs typeface="Open Sans 2"/>
                <a:sym typeface="Open Sans 2"/>
              </a:rPr>
              <a:t>metaforer</a:t>
            </a:r>
            <a:endParaRPr lang="en-US" sz="3399" dirty="0">
              <a:solidFill>
                <a:srgbClr val="000000"/>
              </a:solidFill>
              <a:latin typeface="Open Sans 2"/>
              <a:ea typeface="Open Sans 2"/>
              <a:cs typeface="Open Sans 2"/>
              <a:sym typeface="Open Sans 2"/>
            </a:endParaRPr>
          </a:p>
        </p:txBody>
      </p:sp>
      <p:sp>
        <p:nvSpPr>
          <p:cNvPr id="8" name="TextBox 8"/>
          <p:cNvSpPr txBox="1"/>
          <p:nvPr/>
        </p:nvSpPr>
        <p:spPr>
          <a:xfrm>
            <a:off x="6263653" y="3808148"/>
            <a:ext cx="11255137" cy="580390"/>
          </a:xfrm>
          <a:prstGeom prst="rect">
            <a:avLst/>
          </a:prstGeom>
        </p:spPr>
        <p:txBody>
          <a:bodyPr lIns="0" tIns="0" rIns="0" bIns="0" rtlCol="0" anchor="t">
            <a:spAutoFit/>
          </a:bodyPr>
          <a:lstStyle/>
          <a:p>
            <a:pPr algn="l">
              <a:lnSpc>
                <a:spcPts val="4759"/>
              </a:lnSpc>
            </a:pPr>
            <a:r>
              <a:rPr lang="en-US" sz="3399" dirty="0" err="1">
                <a:solidFill>
                  <a:srgbClr val="000000"/>
                </a:solidFill>
                <a:latin typeface="Open Sans 2"/>
                <a:ea typeface="Open Sans 2"/>
                <a:cs typeface="Open Sans 2"/>
                <a:sym typeface="Open Sans 2"/>
              </a:rPr>
              <a:t>Fælles</a:t>
            </a:r>
            <a:r>
              <a:rPr lang="en-US" sz="3399" dirty="0">
                <a:solidFill>
                  <a:srgbClr val="000000"/>
                </a:solidFill>
                <a:latin typeface="Open Sans 2"/>
                <a:ea typeface="Open Sans 2"/>
                <a:cs typeface="Open Sans 2"/>
                <a:sym typeface="Open Sans 2"/>
              </a:rPr>
              <a:t> </a:t>
            </a:r>
            <a:r>
              <a:rPr lang="en-US" sz="3399" dirty="0" err="1">
                <a:solidFill>
                  <a:srgbClr val="000000"/>
                </a:solidFill>
                <a:latin typeface="Open Sans 2"/>
                <a:ea typeface="Open Sans 2"/>
                <a:cs typeface="Open Sans 2"/>
                <a:sym typeface="Open Sans 2"/>
              </a:rPr>
              <a:t>forståelse</a:t>
            </a:r>
            <a:r>
              <a:rPr lang="en-US" sz="3399" dirty="0">
                <a:solidFill>
                  <a:srgbClr val="000000"/>
                </a:solidFill>
                <a:latin typeface="Open Sans 2"/>
                <a:ea typeface="Open Sans 2"/>
                <a:cs typeface="Open Sans 2"/>
                <a:sym typeface="Open Sans 2"/>
              </a:rPr>
              <a:t> </a:t>
            </a:r>
            <a:r>
              <a:rPr lang="en-US" sz="3399" dirty="0" err="1">
                <a:solidFill>
                  <a:srgbClr val="000000"/>
                </a:solidFill>
                <a:latin typeface="Open Sans 2"/>
                <a:ea typeface="Open Sans 2"/>
                <a:cs typeface="Open Sans 2"/>
                <a:sym typeface="Open Sans 2"/>
              </a:rPr>
              <a:t>af</a:t>
            </a:r>
            <a:r>
              <a:rPr lang="en-US" sz="3399" dirty="0">
                <a:solidFill>
                  <a:srgbClr val="000000"/>
                </a:solidFill>
                <a:latin typeface="Open Sans 2"/>
                <a:ea typeface="Open Sans 2"/>
                <a:cs typeface="Open Sans 2"/>
                <a:sym typeface="Open Sans 2"/>
              </a:rPr>
              <a:t> </a:t>
            </a:r>
            <a:r>
              <a:rPr lang="en-US" sz="3399" dirty="0" err="1">
                <a:solidFill>
                  <a:srgbClr val="000000"/>
                </a:solidFill>
                <a:latin typeface="Open Sans 2"/>
                <a:ea typeface="Open Sans 2"/>
                <a:cs typeface="Open Sans 2"/>
                <a:sym typeface="Open Sans 2"/>
              </a:rPr>
              <a:t>en</a:t>
            </a:r>
            <a:r>
              <a:rPr lang="en-US" sz="3399" dirty="0">
                <a:solidFill>
                  <a:srgbClr val="000000"/>
                </a:solidFill>
                <a:latin typeface="Open Sans 2"/>
                <a:ea typeface="Open Sans 2"/>
                <a:cs typeface="Open Sans 2"/>
                <a:sym typeface="Open Sans 2"/>
              </a:rPr>
              <a:t> delt </a:t>
            </a:r>
            <a:r>
              <a:rPr lang="en-US" sz="3399" dirty="0" err="1">
                <a:solidFill>
                  <a:srgbClr val="000000"/>
                </a:solidFill>
                <a:latin typeface="Open Sans 2"/>
                <a:ea typeface="Open Sans 2"/>
                <a:cs typeface="Open Sans 2"/>
                <a:sym typeface="Open Sans 2"/>
              </a:rPr>
              <a:t>hverdag</a:t>
            </a:r>
            <a:endParaRPr lang="en-US" sz="3399" dirty="0">
              <a:solidFill>
                <a:srgbClr val="000000"/>
              </a:solidFill>
              <a:latin typeface="Open Sans 2"/>
              <a:ea typeface="Open Sans 2"/>
              <a:cs typeface="Open Sans 2"/>
              <a:sym typeface="Open Sans 2"/>
            </a:endParaRPr>
          </a:p>
        </p:txBody>
      </p:sp>
      <p:sp>
        <p:nvSpPr>
          <p:cNvPr id="9" name="TextBox 9"/>
          <p:cNvSpPr txBox="1"/>
          <p:nvPr/>
        </p:nvSpPr>
        <p:spPr>
          <a:xfrm>
            <a:off x="6212060" y="5526701"/>
            <a:ext cx="6775946" cy="580390"/>
          </a:xfrm>
          <a:prstGeom prst="rect">
            <a:avLst/>
          </a:prstGeom>
        </p:spPr>
        <p:txBody>
          <a:bodyPr lIns="0" tIns="0" rIns="0" bIns="0" rtlCol="0" anchor="t">
            <a:spAutoFit/>
          </a:bodyPr>
          <a:lstStyle/>
          <a:p>
            <a:pPr marL="0" lvl="0" indent="0" algn="l">
              <a:lnSpc>
                <a:spcPts val="4759"/>
              </a:lnSpc>
              <a:spcBef>
                <a:spcPct val="0"/>
              </a:spcBef>
            </a:pPr>
            <a:r>
              <a:rPr lang="en-US" sz="3399" u="none" strike="noStrike">
                <a:solidFill>
                  <a:srgbClr val="000000"/>
                </a:solidFill>
                <a:latin typeface="Open Sans 2"/>
                <a:ea typeface="Open Sans 2"/>
                <a:cs typeface="Open Sans 2"/>
                <a:sym typeface="Open Sans 2"/>
              </a:rPr>
              <a:t>Tilhørsforhold, solidaritet og tillid </a:t>
            </a:r>
          </a:p>
        </p:txBody>
      </p:sp>
      <p:sp>
        <p:nvSpPr>
          <p:cNvPr id="10" name="TextBox 10"/>
          <p:cNvSpPr txBox="1"/>
          <p:nvPr/>
        </p:nvSpPr>
        <p:spPr>
          <a:xfrm>
            <a:off x="6263653" y="7138773"/>
            <a:ext cx="10094495" cy="1180465"/>
          </a:xfrm>
          <a:prstGeom prst="rect">
            <a:avLst/>
          </a:prstGeom>
        </p:spPr>
        <p:txBody>
          <a:bodyPr lIns="0" tIns="0" rIns="0" bIns="0" rtlCol="0" anchor="t">
            <a:spAutoFit/>
          </a:bodyPr>
          <a:lstStyle/>
          <a:p>
            <a:pPr marL="0" lvl="0" indent="0" algn="l">
              <a:lnSpc>
                <a:spcPts val="4759"/>
              </a:lnSpc>
              <a:spcBef>
                <a:spcPct val="0"/>
              </a:spcBef>
            </a:pPr>
            <a:r>
              <a:rPr lang="en-US" sz="3399" u="none" strike="noStrike">
                <a:solidFill>
                  <a:srgbClr val="000000"/>
                </a:solidFill>
                <a:latin typeface="Open Sans 2"/>
                <a:ea typeface="Open Sans 2"/>
                <a:cs typeface="Open Sans 2"/>
                <a:sym typeface="Open Sans 2"/>
              </a:rPr>
              <a:t>Fælles værdier, overbevisninger og mål er essentielle for kollektiv handling </a:t>
            </a:r>
          </a:p>
        </p:txBody>
      </p:sp>
      <p:sp>
        <p:nvSpPr>
          <p:cNvPr id="11" name="TextBox 11"/>
          <p:cNvSpPr txBox="1"/>
          <p:nvPr/>
        </p:nvSpPr>
        <p:spPr>
          <a:xfrm>
            <a:off x="14522086" y="8535176"/>
            <a:ext cx="3238897" cy="580390"/>
          </a:xfrm>
          <a:prstGeom prst="rect">
            <a:avLst/>
          </a:prstGeom>
        </p:spPr>
        <p:txBody>
          <a:bodyPr lIns="0" tIns="0" rIns="0" bIns="0" rtlCol="0" anchor="t">
            <a:spAutoFit/>
          </a:bodyPr>
          <a:lstStyle/>
          <a:p>
            <a:pPr marL="0" lvl="0" indent="0" algn="l">
              <a:lnSpc>
                <a:spcPts val="4759"/>
              </a:lnSpc>
              <a:spcBef>
                <a:spcPct val="0"/>
              </a:spcBef>
            </a:pPr>
            <a:r>
              <a:rPr lang="en-US" sz="3399" b="1">
                <a:solidFill>
                  <a:srgbClr val="000000"/>
                </a:solidFill>
                <a:latin typeface="Open Sans 2 Bold"/>
                <a:ea typeface="Open Sans 2 Bold"/>
                <a:cs typeface="Open Sans 2 Bold"/>
                <a:sym typeface="Open Sans 2 Bold"/>
              </a:rPr>
              <a:t>Fællesskabelse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Freeform 2"/>
          <p:cNvSpPr/>
          <p:nvPr/>
        </p:nvSpPr>
        <p:spPr>
          <a:xfrm>
            <a:off x="2484847" y="5143500"/>
            <a:ext cx="2897620" cy="2910556"/>
          </a:xfrm>
          <a:custGeom>
            <a:avLst/>
            <a:gdLst/>
            <a:ahLst/>
            <a:cxnLst/>
            <a:rect l="l" t="t" r="r" b="b"/>
            <a:pathLst>
              <a:path w="2897620" h="2910556">
                <a:moveTo>
                  <a:pt x="0" y="0"/>
                </a:moveTo>
                <a:lnTo>
                  <a:pt x="2897620" y="0"/>
                </a:lnTo>
                <a:lnTo>
                  <a:pt x="2897620" y="2910556"/>
                </a:lnTo>
                <a:lnTo>
                  <a:pt x="0" y="2910556"/>
                </a:lnTo>
                <a:lnTo>
                  <a:pt x="0" y="0"/>
                </a:lnTo>
                <a:close/>
              </a:path>
            </a:pathLst>
          </a:custGeom>
          <a:blipFill>
            <a:blip r:embed="rId3"/>
            <a:stretch>
              <a:fillRect/>
            </a:stretch>
          </a:blipFill>
        </p:spPr>
        <p:txBody>
          <a:bodyPr/>
          <a:lstStyle/>
          <a:p>
            <a:endParaRPr lang="en-SE"/>
          </a:p>
        </p:txBody>
      </p:sp>
      <p:sp>
        <p:nvSpPr>
          <p:cNvPr id="3" name="Freeform 3"/>
          <p:cNvSpPr/>
          <p:nvPr/>
        </p:nvSpPr>
        <p:spPr>
          <a:xfrm>
            <a:off x="5029200" y="1028700"/>
            <a:ext cx="9374161" cy="4928994"/>
          </a:xfrm>
          <a:custGeom>
            <a:avLst/>
            <a:gdLst/>
            <a:ahLst/>
            <a:cxnLst/>
            <a:rect l="l" t="t" r="r" b="b"/>
            <a:pathLst>
              <a:path w="9374161" h="4928994">
                <a:moveTo>
                  <a:pt x="0" y="0"/>
                </a:moveTo>
                <a:lnTo>
                  <a:pt x="9374162" y="0"/>
                </a:lnTo>
                <a:lnTo>
                  <a:pt x="9374162" y="4928994"/>
                </a:lnTo>
                <a:lnTo>
                  <a:pt x="0" y="4928994"/>
                </a:lnTo>
                <a:lnTo>
                  <a:pt x="0" y="0"/>
                </a:lnTo>
                <a:close/>
              </a:path>
            </a:pathLst>
          </a:custGeom>
          <a:blipFill>
            <a:blip r:embed="rId4"/>
            <a:stretch>
              <a:fillRect/>
            </a:stretch>
          </a:blipFill>
        </p:spPr>
        <p:txBody>
          <a:bodyPr/>
          <a:lstStyle/>
          <a:p>
            <a:endParaRPr lang="en-SE"/>
          </a:p>
        </p:txBody>
      </p:sp>
      <p:sp>
        <p:nvSpPr>
          <p:cNvPr id="4" name="Freeform 4"/>
          <p:cNvSpPr/>
          <p:nvPr/>
        </p:nvSpPr>
        <p:spPr>
          <a:xfrm>
            <a:off x="11316422" y="4639834"/>
            <a:ext cx="5029317" cy="5029317"/>
          </a:xfrm>
          <a:custGeom>
            <a:avLst/>
            <a:gdLst/>
            <a:ahLst/>
            <a:cxnLst/>
            <a:rect l="l" t="t" r="r" b="b"/>
            <a:pathLst>
              <a:path w="5029317" h="5029317">
                <a:moveTo>
                  <a:pt x="0" y="0"/>
                </a:moveTo>
                <a:lnTo>
                  <a:pt x="5029317" y="0"/>
                </a:lnTo>
                <a:lnTo>
                  <a:pt x="5029317" y="5029317"/>
                </a:lnTo>
                <a:lnTo>
                  <a:pt x="0" y="5029317"/>
                </a:lnTo>
                <a:lnTo>
                  <a:pt x="0" y="0"/>
                </a:lnTo>
                <a:close/>
              </a:path>
            </a:pathLst>
          </a:custGeom>
          <a:blipFill>
            <a:blip r:embed="rId5"/>
            <a:stretch>
              <a:fillRect/>
            </a:stretch>
          </a:blipFill>
        </p:spPr>
        <p:txBody>
          <a:bodyPr/>
          <a:lstStyle/>
          <a:p>
            <a:endParaRPr lang="en-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914127" y="4109720"/>
            <a:ext cx="16459746" cy="1953260"/>
          </a:xfrm>
          <a:prstGeom prst="rect">
            <a:avLst/>
          </a:prstGeom>
        </p:spPr>
        <p:txBody>
          <a:bodyPr lIns="0" tIns="0" rIns="0" bIns="0" rtlCol="0" anchor="t">
            <a:spAutoFit/>
          </a:bodyPr>
          <a:lstStyle/>
          <a:p>
            <a:pPr algn="ctr">
              <a:lnSpc>
                <a:spcPts val="7839"/>
              </a:lnSpc>
              <a:spcBef>
                <a:spcPct val="0"/>
              </a:spcBef>
            </a:pPr>
            <a:r>
              <a:rPr lang="en-US" sz="5599" b="1" i="1">
                <a:solidFill>
                  <a:srgbClr val="000000"/>
                </a:solidFill>
                <a:latin typeface="Open Sans 1 Bold Italics"/>
                <a:ea typeface="Open Sans 1 Bold Italics"/>
                <a:cs typeface="Open Sans 1 Bold Italics"/>
                <a:sym typeface="Open Sans 1 Bold Italics"/>
              </a:rPr>
              <a:t>Hvorfor arbejder Folkekirkens Nødhjælp med fælles værdier og forståelse for frivillighed?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Freeform 2"/>
          <p:cNvSpPr/>
          <p:nvPr/>
        </p:nvSpPr>
        <p:spPr>
          <a:xfrm>
            <a:off x="2193537" y="3086100"/>
            <a:ext cx="3770186" cy="4114800"/>
          </a:xfrm>
          <a:custGeom>
            <a:avLst/>
            <a:gdLst/>
            <a:ahLst/>
            <a:cxnLst/>
            <a:rect l="l" t="t" r="r" b="b"/>
            <a:pathLst>
              <a:path w="3770186" h="4114800">
                <a:moveTo>
                  <a:pt x="0" y="0"/>
                </a:moveTo>
                <a:lnTo>
                  <a:pt x="3770186" y="0"/>
                </a:lnTo>
                <a:lnTo>
                  <a:pt x="37701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E"/>
          </a:p>
        </p:txBody>
      </p:sp>
      <p:sp>
        <p:nvSpPr>
          <p:cNvPr id="3" name="Freeform 3"/>
          <p:cNvSpPr/>
          <p:nvPr/>
        </p:nvSpPr>
        <p:spPr>
          <a:xfrm>
            <a:off x="6982435" y="3086100"/>
            <a:ext cx="3563957" cy="4114800"/>
          </a:xfrm>
          <a:custGeom>
            <a:avLst/>
            <a:gdLst/>
            <a:ahLst/>
            <a:cxnLst/>
            <a:rect l="l" t="t" r="r" b="b"/>
            <a:pathLst>
              <a:path w="3563957" h="4114800">
                <a:moveTo>
                  <a:pt x="0" y="0"/>
                </a:moveTo>
                <a:lnTo>
                  <a:pt x="3563956" y="0"/>
                </a:lnTo>
                <a:lnTo>
                  <a:pt x="356395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E"/>
          </a:p>
        </p:txBody>
      </p:sp>
      <p:sp>
        <p:nvSpPr>
          <p:cNvPr id="4" name="Freeform 4"/>
          <p:cNvSpPr/>
          <p:nvPr/>
        </p:nvSpPr>
        <p:spPr>
          <a:xfrm>
            <a:off x="11565103" y="3086100"/>
            <a:ext cx="4161618" cy="4114800"/>
          </a:xfrm>
          <a:custGeom>
            <a:avLst/>
            <a:gdLst/>
            <a:ahLst/>
            <a:cxnLst/>
            <a:rect l="l" t="t" r="r" b="b"/>
            <a:pathLst>
              <a:path w="4161618" h="4114800">
                <a:moveTo>
                  <a:pt x="0" y="0"/>
                </a:moveTo>
                <a:lnTo>
                  <a:pt x="4161618" y="0"/>
                </a:lnTo>
                <a:lnTo>
                  <a:pt x="41616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2171998" y="3190240"/>
            <a:ext cx="13944005" cy="1953260"/>
          </a:xfrm>
          <a:prstGeom prst="rect">
            <a:avLst/>
          </a:prstGeom>
        </p:spPr>
        <p:txBody>
          <a:bodyPr lIns="0" tIns="0" rIns="0" bIns="0" rtlCol="0" anchor="t">
            <a:spAutoFit/>
          </a:bodyPr>
          <a:lstStyle/>
          <a:p>
            <a:pPr algn="ctr">
              <a:lnSpc>
                <a:spcPts val="7839"/>
              </a:lnSpc>
            </a:pPr>
            <a:r>
              <a:rPr lang="en-US" sz="5599" b="1" i="1">
                <a:solidFill>
                  <a:srgbClr val="000000"/>
                </a:solidFill>
                <a:latin typeface="Open Sans 1 Bold Italics"/>
                <a:ea typeface="Open Sans 1 Bold Italics"/>
                <a:cs typeface="Open Sans 1 Bold Italics"/>
                <a:sym typeface="Open Sans 1 Bold Italics"/>
              </a:rPr>
              <a:t>Hvordan skaber man en fælles fortælling </a:t>
            </a:r>
          </a:p>
          <a:p>
            <a:pPr algn="ctr">
              <a:lnSpc>
                <a:spcPts val="7839"/>
              </a:lnSpc>
              <a:spcBef>
                <a:spcPct val="0"/>
              </a:spcBef>
            </a:pPr>
            <a:r>
              <a:rPr lang="en-US" sz="5599" b="1" i="1">
                <a:solidFill>
                  <a:srgbClr val="000000"/>
                </a:solidFill>
                <a:latin typeface="Open Sans 1 Bold Italics"/>
                <a:ea typeface="Open Sans 1 Bold Italics"/>
                <a:cs typeface="Open Sans 1 Bold Italics"/>
                <a:sym typeface="Open Sans 1 Bold Italics"/>
              </a:rPr>
              <a:t>på tværs af 4500 frivillige?</a:t>
            </a:r>
          </a:p>
        </p:txBody>
      </p:sp>
      <p:sp>
        <p:nvSpPr>
          <p:cNvPr id="3" name="TextBox 3"/>
          <p:cNvSpPr txBox="1"/>
          <p:nvPr/>
        </p:nvSpPr>
        <p:spPr>
          <a:xfrm>
            <a:off x="2171998" y="6234908"/>
            <a:ext cx="13595684" cy="2198369"/>
          </a:xfrm>
          <a:prstGeom prst="rect">
            <a:avLst/>
          </a:prstGeom>
        </p:spPr>
        <p:txBody>
          <a:bodyPr lIns="0" tIns="0" rIns="0" bIns="0" rtlCol="0" anchor="t">
            <a:spAutoFit/>
          </a:bodyPr>
          <a:lstStyle/>
          <a:p>
            <a:pPr algn="ctr">
              <a:lnSpc>
                <a:spcPts val="5880"/>
              </a:lnSpc>
              <a:spcBef>
                <a:spcPct val="0"/>
              </a:spcBef>
            </a:pPr>
            <a:r>
              <a:rPr lang="en-US" sz="4200" i="1">
                <a:solidFill>
                  <a:srgbClr val="000000"/>
                </a:solidFill>
                <a:latin typeface="Open Sans 1 Italics"/>
                <a:ea typeface="Open Sans 1 Italics"/>
                <a:cs typeface="Open Sans 1 Italics"/>
                <a:sym typeface="Open Sans 1 Italics"/>
              </a:rPr>
              <a:t>- “At its best, a master narrative is inspiring and compelling, offering space for each stakeholder to see their purpose and place in the vision.”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Freeform 2"/>
          <p:cNvSpPr/>
          <p:nvPr/>
        </p:nvSpPr>
        <p:spPr>
          <a:xfrm>
            <a:off x="2254960" y="825023"/>
            <a:ext cx="2374518" cy="2374518"/>
          </a:xfrm>
          <a:custGeom>
            <a:avLst/>
            <a:gdLst/>
            <a:ahLst/>
            <a:cxnLst/>
            <a:rect l="l" t="t" r="r" b="b"/>
            <a:pathLst>
              <a:path w="2374518" h="2374518">
                <a:moveTo>
                  <a:pt x="0" y="0"/>
                </a:moveTo>
                <a:lnTo>
                  <a:pt x="2374519" y="0"/>
                </a:lnTo>
                <a:lnTo>
                  <a:pt x="2374519" y="2374518"/>
                </a:lnTo>
                <a:lnTo>
                  <a:pt x="0" y="23745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E"/>
          </a:p>
        </p:txBody>
      </p:sp>
      <p:sp>
        <p:nvSpPr>
          <p:cNvPr id="3" name="Freeform 3"/>
          <p:cNvSpPr/>
          <p:nvPr/>
        </p:nvSpPr>
        <p:spPr>
          <a:xfrm>
            <a:off x="7146098" y="602028"/>
            <a:ext cx="2698714" cy="2597512"/>
          </a:xfrm>
          <a:custGeom>
            <a:avLst/>
            <a:gdLst/>
            <a:ahLst/>
            <a:cxnLst/>
            <a:rect l="l" t="t" r="r" b="b"/>
            <a:pathLst>
              <a:path w="2698714" h="2597512">
                <a:moveTo>
                  <a:pt x="0" y="0"/>
                </a:moveTo>
                <a:lnTo>
                  <a:pt x="2698714" y="0"/>
                </a:lnTo>
                <a:lnTo>
                  <a:pt x="2698714" y="2597513"/>
                </a:lnTo>
                <a:lnTo>
                  <a:pt x="0" y="25975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E"/>
          </a:p>
        </p:txBody>
      </p:sp>
      <p:sp>
        <p:nvSpPr>
          <p:cNvPr id="4" name="Freeform 4"/>
          <p:cNvSpPr/>
          <p:nvPr/>
        </p:nvSpPr>
        <p:spPr>
          <a:xfrm>
            <a:off x="12710503" y="689667"/>
            <a:ext cx="2645229" cy="2645229"/>
          </a:xfrm>
          <a:custGeom>
            <a:avLst/>
            <a:gdLst/>
            <a:ahLst/>
            <a:cxnLst/>
            <a:rect l="l" t="t" r="r" b="b"/>
            <a:pathLst>
              <a:path w="2645229" h="2645229">
                <a:moveTo>
                  <a:pt x="0" y="0"/>
                </a:moveTo>
                <a:lnTo>
                  <a:pt x="2645229" y="0"/>
                </a:lnTo>
                <a:lnTo>
                  <a:pt x="2645229" y="2645229"/>
                </a:lnTo>
                <a:lnTo>
                  <a:pt x="0" y="26452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E"/>
          </a:p>
        </p:txBody>
      </p:sp>
      <p:sp>
        <p:nvSpPr>
          <p:cNvPr id="5" name="TextBox 5"/>
          <p:cNvSpPr txBox="1"/>
          <p:nvPr/>
        </p:nvSpPr>
        <p:spPr>
          <a:xfrm>
            <a:off x="5016208" y="3576217"/>
            <a:ext cx="7378998" cy="1101726"/>
          </a:xfrm>
          <a:prstGeom prst="rect">
            <a:avLst/>
          </a:prstGeom>
        </p:spPr>
        <p:txBody>
          <a:bodyPr lIns="0" tIns="0" rIns="0" bIns="0" rtlCol="0" anchor="t">
            <a:spAutoFit/>
          </a:bodyPr>
          <a:lstStyle/>
          <a:p>
            <a:pPr algn="ctr">
              <a:lnSpc>
                <a:spcPts val="9099"/>
              </a:lnSpc>
            </a:pPr>
            <a:r>
              <a:rPr lang="en-US" sz="6499" b="1">
                <a:solidFill>
                  <a:srgbClr val="000000"/>
                </a:solidFill>
                <a:latin typeface="Open Sans 2 Bold"/>
                <a:ea typeface="Open Sans 2 Bold"/>
                <a:cs typeface="Open Sans 2 Bold"/>
                <a:sym typeface="Open Sans 2 Bold"/>
              </a:rPr>
              <a:t>3 kerneelementer</a:t>
            </a:r>
          </a:p>
        </p:txBody>
      </p:sp>
      <p:sp>
        <p:nvSpPr>
          <p:cNvPr id="6" name="TextBox 6"/>
          <p:cNvSpPr txBox="1"/>
          <p:nvPr/>
        </p:nvSpPr>
        <p:spPr>
          <a:xfrm>
            <a:off x="399602" y="5150043"/>
            <a:ext cx="9445210" cy="3476080"/>
          </a:xfrm>
          <a:prstGeom prst="rect">
            <a:avLst/>
          </a:prstGeom>
        </p:spPr>
        <p:txBody>
          <a:bodyPr wrap="square" lIns="0" tIns="0" rIns="0" bIns="0" rtlCol="0" anchor="t">
            <a:spAutoFit/>
          </a:bodyPr>
          <a:lstStyle/>
          <a:p>
            <a:pPr marL="820417" lvl="1" indent="-410209" algn="l">
              <a:lnSpc>
                <a:spcPts val="9499"/>
              </a:lnSpc>
              <a:buFont typeface="Arial"/>
              <a:buChar char="•"/>
            </a:pPr>
            <a:r>
              <a:rPr lang="en-US" sz="3799" err="1">
                <a:solidFill>
                  <a:srgbClr val="000000"/>
                </a:solidFill>
                <a:latin typeface="Open Sans 2"/>
                <a:ea typeface="Open Sans 2"/>
                <a:cs typeface="Open Sans 2"/>
                <a:sym typeface="Open Sans 2"/>
              </a:rPr>
              <a:t>Sagen</a:t>
            </a:r>
            <a:r>
              <a:rPr lang="en-US" sz="3799">
                <a:solidFill>
                  <a:srgbClr val="000000"/>
                </a:solidFill>
                <a:latin typeface="Open Sans 2"/>
                <a:ea typeface="Open Sans 2"/>
                <a:cs typeface="Open Sans 2"/>
                <a:sym typeface="Open Sans 2"/>
              </a:rPr>
              <a:t> (</a:t>
            </a:r>
            <a:r>
              <a:rPr lang="en-US" sz="3799" err="1">
                <a:solidFill>
                  <a:srgbClr val="000000"/>
                </a:solidFill>
                <a:latin typeface="Open Sans 2"/>
                <a:ea typeface="Open Sans 2"/>
                <a:cs typeface="Open Sans 2"/>
                <a:sym typeface="Open Sans 2"/>
              </a:rPr>
              <a:t>hvorfor</a:t>
            </a:r>
            <a:r>
              <a:rPr lang="en-US" sz="3799">
                <a:solidFill>
                  <a:srgbClr val="000000"/>
                </a:solidFill>
                <a:latin typeface="Open Sans 2"/>
                <a:ea typeface="Open Sans 2"/>
                <a:cs typeface="Open Sans 2"/>
                <a:sym typeface="Open Sans 2"/>
              </a:rPr>
              <a:t>)</a:t>
            </a:r>
          </a:p>
          <a:p>
            <a:pPr marL="820417" lvl="1" indent="-410209" algn="l">
              <a:lnSpc>
                <a:spcPts val="9499"/>
              </a:lnSpc>
              <a:buFont typeface="Arial"/>
              <a:buChar char="•"/>
            </a:pPr>
            <a:r>
              <a:rPr lang="en-US" sz="3799" err="1">
                <a:solidFill>
                  <a:srgbClr val="000000"/>
                </a:solidFill>
                <a:latin typeface="Open Sans 2"/>
                <a:ea typeface="Open Sans 2"/>
                <a:cs typeface="Open Sans 2"/>
                <a:sym typeface="Open Sans 2"/>
              </a:rPr>
              <a:t>Fællesskabet</a:t>
            </a:r>
            <a:r>
              <a:rPr lang="en-US" sz="3799">
                <a:solidFill>
                  <a:srgbClr val="000000"/>
                </a:solidFill>
                <a:latin typeface="Open Sans 2"/>
                <a:ea typeface="Open Sans 2"/>
                <a:cs typeface="Open Sans 2"/>
                <a:sym typeface="Open Sans 2"/>
              </a:rPr>
              <a:t> (</a:t>
            </a:r>
            <a:r>
              <a:rPr lang="en-US" sz="3799" err="1">
                <a:solidFill>
                  <a:srgbClr val="000000"/>
                </a:solidFill>
                <a:latin typeface="Open Sans 2"/>
                <a:ea typeface="Open Sans 2"/>
                <a:cs typeface="Open Sans 2"/>
                <a:sym typeface="Open Sans 2"/>
              </a:rPr>
              <a:t>hvem</a:t>
            </a:r>
            <a:r>
              <a:rPr lang="en-US" sz="3799">
                <a:solidFill>
                  <a:srgbClr val="000000"/>
                </a:solidFill>
                <a:latin typeface="Open Sans 2"/>
                <a:ea typeface="Open Sans 2"/>
                <a:cs typeface="Open Sans 2"/>
                <a:sym typeface="Open Sans 2"/>
              </a:rPr>
              <a:t>)</a:t>
            </a:r>
          </a:p>
          <a:p>
            <a:pPr marL="820417" lvl="1" indent="-410209" algn="l">
              <a:lnSpc>
                <a:spcPts val="9499"/>
              </a:lnSpc>
              <a:buFont typeface="Arial"/>
              <a:buChar char="•"/>
            </a:pPr>
            <a:r>
              <a:rPr lang="en-US" sz="3799">
                <a:solidFill>
                  <a:srgbClr val="000000"/>
                </a:solidFill>
                <a:latin typeface="Open Sans 2"/>
                <a:ea typeface="Open Sans 2"/>
                <a:cs typeface="Open Sans 2"/>
                <a:sym typeface="Open Sans 2"/>
              </a:rPr>
              <a:t>Vores </a:t>
            </a:r>
            <a:r>
              <a:rPr lang="en-US" sz="3799" err="1">
                <a:solidFill>
                  <a:srgbClr val="000000"/>
                </a:solidFill>
                <a:latin typeface="Open Sans 2"/>
                <a:ea typeface="Open Sans 2"/>
                <a:cs typeface="Open Sans 2"/>
                <a:sym typeface="Open Sans 2"/>
              </a:rPr>
              <a:t>særegne</a:t>
            </a:r>
            <a:r>
              <a:rPr lang="en-US" sz="3799">
                <a:solidFill>
                  <a:srgbClr val="000000"/>
                </a:solidFill>
                <a:latin typeface="Open Sans 2"/>
                <a:ea typeface="Open Sans 2"/>
                <a:cs typeface="Open Sans 2"/>
                <a:sym typeface="Open Sans 2"/>
              </a:rPr>
              <a:t> </a:t>
            </a:r>
            <a:r>
              <a:rPr lang="en-US" sz="3799" err="1">
                <a:solidFill>
                  <a:srgbClr val="000000"/>
                </a:solidFill>
                <a:latin typeface="Open Sans 2"/>
                <a:ea typeface="Open Sans 2"/>
                <a:cs typeface="Open Sans 2"/>
                <a:sym typeface="Open Sans 2"/>
              </a:rPr>
              <a:t>tilgang</a:t>
            </a:r>
            <a:r>
              <a:rPr lang="en-US" sz="3799">
                <a:solidFill>
                  <a:srgbClr val="000000"/>
                </a:solidFill>
                <a:latin typeface="Open Sans 2"/>
                <a:ea typeface="Open Sans 2"/>
                <a:cs typeface="Open Sans 2"/>
                <a:sym typeface="Open Sans 2"/>
              </a:rPr>
              <a:t> (</a:t>
            </a:r>
            <a:r>
              <a:rPr lang="en-US" sz="3799" err="1">
                <a:solidFill>
                  <a:srgbClr val="000000"/>
                </a:solidFill>
                <a:latin typeface="Open Sans 2"/>
                <a:ea typeface="Open Sans 2"/>
                <a:cs typeface="Open Sans 2"/>
                <a:sym typeface="Open Sans 2"/>
              </a:rPr>
              <a:t>hvordan</a:t>
            </a:r>
            <a:r>
              <a:rPr lang="en-US" sz="3799">
                <a:solidFill>
                  <a:srgbClr val="000000"/>
                </a:solidFill>
                <a:latin typeface="Open Sans 2"/>
                <a:ea typeface="Open Sans 2"/>
                <a:cs typeface="Open Sans 2"/>
                <a:sym typeface="Open Sans 2"/>
              </a:rPr>
              <a:t>)</a:t>
            </a:r>
          </a:p>
        </p:txBody>
      </p:sp>
      <p:sp>
        <p:nvSpPr>
          <p:cNvPr id="7" name="TextBox 7"/>
          <p:cNvSpPr txBox="1"/>
          <p:nvPr/>
        </p:nvSpPr>
        <p:spPr>
          <a:xfrm>
            <a:off x="8705707" y="5474395"/>
            <a:ext cx="11077647" cy="4527650"/>
          </a:xfrm>
          <a:prstGeom prst="rect">
            <a:avLst/>
          </a:prstGeom>
        </p:spPr>
        <p:txBody>
          <a:bodyPr lIns="0" tIns="0" rIns="0" bIns="0" rtlCol="0" anchor="t">
            <a:spAutoFit/>
          </a:bodyPr>
          <a:lstStyle/>
          <a:p>
            <a:pPr marL="981708" lvl="1" indent="-571500" algn="l">
              <a:lnSpc>
                <a:spcPts val="4141"/>
              </a:lnSpc>
              <a:buFont typeface="Wingdings" panose="05000000000000000000" pitchFamily="2" charset="2"/>
              <a:buChar char="Ø"/>
            </a:pPr>
            <a:r>
              <a:rPr lang="en-US" sz="3799" err="1">
                <a:solidFill>
                  <a:srgbClr val="B90100"/>
                </a:solidFill>
                <a:latin typeface="Open Sans 2"/>
                <a:ea typeface="Open Sans 2"/>
                <a:cs typeface="Open Sans 2"/>
                <a:sym typeface="Open Sans 2"/>
              </a:rPr>
              <a:t>Medmenneskelighed</a:t>
            </a:r>
            <a:r>
              <a:rPr lang="en-US" sz="3799">
                <a:solidFill>
                  <a:srgbClr val="B90100"/>
                </a:solidFill>
                <a:latin typeface="Open Sans 2"/>
                <a:ea typeface="Open Sans 2"/>
                <a:cs typeface="Open Sans 2"/>
                <a:sym typeface="Open Sans 2"/>
              </a:rPr>
              <a:t> giver. </a:t>
            </a:r>
            <a:r>
              <a:rPr lang="en-US" sz="3799" err="1">
                <a:solidFill>
                  <a:srgbClr val="B90100"/>
                </a:solidFill>
                <a:latin typeface="Open Sans 2"/>
                <a:ea typeface="Open Sans 2"/>
                <a:cs typeface="Open Sans 2"/>
                <a:sym typeface="Open Sans 2"/>
              </a:rPr>
              <a:t>Mening</a:t>
            </a:r>
            <a:r>
              <a:rPr lang="en-US" sz="3799">
                <a:solidFill>
                  <a:srgbClr val="B90100"/>
                </a:solidFill>
                <a:latin typeface="Open Sans 2"/>
                <a:ea typeface="Open Sans 2"/>
                <a:cs typeface="Open Sans 2"/>
                <a:sym typeface="Open Sans 2"/>
              </a:rPr>
              <a:t>.</a:t>
            </a:r>
          </a:p>
          <a:p>
            <a:pPr algn="l">
              <a:lnSpc>
                <a:spcPts val="4141"/>
              </a:lnSpc>
            </a:pPr>
            <a:endParaRPr lang="en-US" sz="3799">
              <a:solidFill>
                <a:srgbClr val="B90100"/>
              </a:solidFill>
              <a:latin typeface="Open Sans 2"/>
              <a:ea typeface="Open Sans 2"/>
              <a:cs typeface="Open Sans 2"/>
              <a:sym typeface="Open Sans 2"/>
            </a:endParaRPr>
          </a:p>
          <a:p>
            <a:pPr marL="981708" lvl="1" indent="-571500" algn="l">
              <a:lnSpc>
                <a:spcPts val="9499"/>
              </a:lnSpc>
              <a:buFont typeface="Wingdings" panose="05000000000000000000" pitchFamily="2" charset="2"/>
              <a:buChar char="Ø"/>
            </a:pPr>
            <a:r>
              <a:rPr lang="en-US" sz="3799" err="1">
                <a:solidFill>
                  <a:srgbClr val="B90100"/>
                </a:solidFill>
                <a:latin typeface="Open Sans 2"/>
                <a:ea typeface="Open Sans 2"/>
                <a:cs typeface="Open Sans 2"/>
                <a:sym typeface="Open Sans 2"/>
              </a:rPr>
              <a:t>Fællesskab</a:t>
            </a:r>
            <a:r>
              <a:rPr lang="en-US" sz="3799">
                <a:solidFill>
                  <a:srgbClr val="B90100"/>
                </a:solidFill>
                <a:latin typeface="Open Sans 2"/>
                <a:ea typeface="Open Sans 2"/>
                <a:cs typeface="Open Sans 2"/>
                <a:sym typeface="Open Sans 2"/>
              </a:rPr>
              <a:t> giver. </a:t>
            </a:r>
            <a:r>
              <a:rPr lang="en-US" sz="3799" err="1">
                <a:solidFill>
                  <a:srgbClr val="B90100"/>
                </a:solidFill>
                <a:latin typeface="Open Sans 2"/>
                <a:ea typeface="Open Sans 2"/>
                <a:cs typeface="Open Sans 2"/>
                <a:sym typeface="Open Sans 2"/>
              </a:rPr>
              <a:t>Mening</a:t>
            </a:r>
            <a:r>
              <a:rPr lang="en-US" sz="3799">
                <a:solidFill>
                  <a:srgbClr val="B90100"/>
                </a:solidFill>
                <a:latin typeface="Open Sans 2"/>
                <a:ea typeface="Open Sans 2"/>
                <a:cs typeface="Open Sans 2"/>
                <a:sym typeface="Open Sans 2"/>
              </a:rPr>
              <a:t>.</a:t>
            </a:r>
          </a:p>
          <a:p>
            <a:pPr marL="981708" lvl="1" indent="-571500" algn="l">
              <a:lnSpc>
                <a:spcPts val="9499"/>
              </a:lnSpc>
              <a:buFont typeface="Wingdings" panose="05000000000000000000" pitchFamily="2" charset="2"/>
              <a:buChar char="Ø"/>
            </a:pPr>
            <a:r>
              <a:rPr lang="en-US" sz="3799" err="1">
                <a:solidFill>
                  <a:srgbClr val="B90100"/>
                </a:solidFill>
                <a:latin typeface="Open Sans 2"/>
                <a:ea typeface="Open Sans 2"/>
                <a:cs typeface="Open Sans 2"/>
                <a:sym typeface="Open Sans 2"/>
              </a:rPr>
              <a:t>Bæredygtighed</a:t>
            </a:r>
            <a:r>
              <a:rPr lang="en-US" sz="3799">
                <a:solidFill>
                  <a:srgbClr val="B90100"/>
                </a:solidFill>
                <a:latin typeface="Open Sans 2"/>
                <a:ea typeface="Open Sans 2"/>
                <a:cs typeface="Open Sans 2"/>
                <a:sym typeface="Open Sans 2"/>
              </a:rPr>
              <a:t> giver. </a:t>
            </a:r>
            <a:r>
              <a:rPr lang="en-US" sz="3799" err="1">
                <a:solidFill>
                  <a:srgbClr val="B90100"/>
                </a:solidFill>
                <a:latin typeface="Open Sans 2"/>
                <a:ea typeface="Open Sans 2"/>
                <a:cs typeface="Open Sans 2"/>
                <a:sym typeface="Open Sans 2"/>
              </a:rPr>
              <a:t>Mening</a:t>
            </a:r>
            <a:r>
              <a:rPr lang="en-US" sz="3799">
                <a:solidFill>
                  <a:srgbClr val="B90100"/>
                </a:solidFill>
                <a:latin typeface="Open Sans 2"/>
                <a:ea typeface="Open Sans 2"/>
                <a:cs typeface="Open Sans 2"/>
                <a:sym typeface="Open Sans 2"/>
              </a:rPr>
              <a:t>. </a:t>
            </a:r>
          </a:p>
          <a:p>
            <a:pPr algn="l">
              <a:lnSpc>
                <a:spcPts val="9499"/>
              </a:lnSpc>
            </a:pPr>
            <a:endParaRPr lang="en-US" sz="3799">
              <a:solidFill>
                <a:srgbClr val="B90100"/>
              </a:solidFill>
              <a:latin typeface="Open Sans 2"/>
              <a:ea typeface="Open Sans 2"/>
              <a:cs typeface="Open Sans 2"/>
              <a:sym typeface="Open Sans 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C8C8"/>
        </a:solidFill>
        <a:effectLst/>
      </p:bgPr>
    </p:bg>
    <p:spTree>
      <p:nvGrpSpPr>
        <p:cNvPr id="1" name=""/>
        <p:cNvGrpSpPr/>
        <p:nvPr/>
      </p:nvGrpSpPr>
      <p:grpSpPr>
        <a:xfrm>
          <a:off x="0" y="0"/>
          <a:ext cx="0" cy="0"/>
          <a:chOff x="0" y="0"/>
          <a:chExt cx="0" cy="0"/>
        </a:xfrm>
      </p:grpSpPr>
      <p:sp>
        <p:nvSpPr>
          <p:cNvPr id="2" name="TextBox 2"/>
          <p:cNvSpPr txBox="1"/>
          <p:nvPr/>
        </p:nvSpPr>
        <p:spPr>
          <a:xfrm>
            <a:off x="1905000" y="2373511"/>
            <a:ext cx="14664124" cy="5539978"/>
          </a:xfrm>
          <a:prstGeom prst="rect">
            <a:avLst/>
          </a:prstGeom>
        </p:spPr>
        <p:txBody>
          <a:bodyPr wrap="square" lIns="0" tIns="0" rIns="0" bIns="0" rtlCol="0" anchor="t">
            <a:spAutoFit/>
          </a:bodyPr>
          <a:lstStyle/>
          <a:p>
            <a:r>
              <a:rPr lang="da-DK" sz="4000" b="1" kern="100">
                <a:effectLst/>
                <a:latin typeface="Aptos" panose="020B0004020202020204" pitchFamily="34" charset="0"/>
                <a:ea typeface="Aptos" panose="020B0004020202020204" pitchFamily="34" charset="0"/>
                <a:cs typeface="Arial" panose="020B0604020202020204" pitchFamily="34" charset="0"/>
              </a:rPr>
              <a:t>MEDMENNESKELIGHED GIVER. MENING  </a:t>
            </a:r>
            <a:endParaRPr lang="en-SE" sz="4000" b="1" kern="100">
              <a:effectLst/>
              <a:latin typeface="Aptos" panose="020B0004020202020204" pitchFamily="34" charset="0"/>
              <a:ea typeface="Aptos" panose="020B0004020202020204" pitchFamily="34" charset="0"/>
              <a:cs typeface="Arial" panose="020B0604020202020204" pitchFamily="34" charset="0"/>
            </a:endParaRPr>
          </a:p>
          <a:p>
            <a:r>
              <a:rPr lang="da-DK" sz="4000" kern="100">
                <a:effectLst/>
                <a:latin typeface="Aptos" panose="020B0004020202020204" pitchFamily="34" charset="0"/>
                <a:ea typeface="Aptos" panose="020B0004020202020204" pitchFamily="34" charset="0"/>
                <a:cs typeface="Arial" panose="020B0604020202020204" pitchFamily="34" charset="0"/>
              </a:rPr>
              <a:t> </a:t>
            </a:r>
            <a:endParaRPr lang="en-SE" sz="4000" kern="100">
              <a:effectLst/>
              <a:latin typeface="Aptos" panose="020B0004020202020204" pitchFamily="34" charset="0"/>
              <a:ea typeface="Aptos" panose="020B0004020202020204" pitchFamily="34" charset="0"/>
              <a:cs typeface="Arial" panose="020B0604020202020204" pitchFamily="34" charset="0"/>
            </a:endParaRPr>
          </a:p>
          <a:p>
            <a:r>
              <a:rPr lang="da-DK" sz="4000" kern="100">
                <a:effectLst/>
                <a:latin typeface="Aptos" panose="020B0004020202020204" pitchFamily="34" charset="0"/>
                <a:ea typeface="Aptos" panose="020B0004020202020204" pitchFamily="34" charset="0"/>
                <a:cs typeface="Arial" panose="020B0604020202020204" pitchFamily="34" charset="0"/>
              </a:rPr>
              <a:t>Vi hjælper hinanden med at hjælpe mennesker. Vores indsats skaber meningsfuld forandring, både gennem udviklingsarbejde og akut nødhjælp, når katastrofen rammer. Ly til mennesker på flugt og hjælp til selvhjælp. Vi er forskellige, men frivillige sammen. Sammen om medmenneskelighed, respekt, handlekraft og ansvar for hinanden. Det kalder vi for Vi-villighed.</a:t>
            </a:r>
            <a:endParaRPr lang="en-SE" sz="4000" kern="100">
              <a:effectLst/>
              <a:latin typeface="Aptos" panose="020B0004020202020204" pitchFamily="34" charset="0"/>
              <a:ea typeface="Aptos" panose="020B0004020202020204" pitchFamily="34" charset="0"/>
              <a:cs typeface="Arial" panose="020B0604020202020204" pitchFamily="34" charset="0"/>
            </a:endParaRPr>
          </a:p>
          <a:p>
            <a:r>
              <a:rPr lang="da-DK" sz="4000" kern="100">
                <a:effectLst/>
                <a:latin typeface="Aptos" panose="020B0004020202020204" pitchFamily="34" charset="0"/>
                <a:ea typeface="Aptos" panose="020B0004020202020204" pitchFamily="34" charset="0"/>
                <a:cs typeface="Arial" panose="020B0604020202020204" pitchFamily="34" charset="0"/>
              </a:rPr>
              <a:t> </a:t>
            </a:r>
            <a:endParaRPr lang="en-SE" sz="40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Freeform 3"/>
          <p:cNvSpPr/>
          <p:nvPr/>
        </p:nvSpPr>
        <p:spPr>
          <a:xfrm>
            <a:off x="5344693" y="8140916"/>
            <a:ext cx="6876720" cy="1670616"/>
          </a:xfrm>
          <a:custGeom>
            <a:avLst/>
            <a:gdLst/>
            <a:ahLst/>
            <a:cxnLst/>
            <a:rect l="l" t="t" r="r" b="b"/>
            <a:pathLst>
              <a:path w="6876720" h="1670616">
                <a:moveTo>
                  <a:pt x="0" y="0"/>
                </a:moveTo>
                <a:lnTo>
                  <a:pt x="6876720" y="0"/>
                </a:lnTo>
                <a:lnTo>
                  <a:pt x="6876720" y="1670616"/>
                </a:lnTo>
                <a:lnTo>
                  <a:pt x="0" y="1670616"/>
                </a:lnTo>
                <a:lnTo>
                  <a:pt x="0" y="0"/>
                </a:lnTo>
                <a:close/>
              </a:path>
            </a:pathLst>
          </a:custGeom>
          <a:blipFill>
            <a:blip r:embed="rId3"/>
            <a:stretch>
              <a:fillRect/>
            </a:stretch>
          </a:blipFill>
        </p:spPr>
        <p:txBody>
          <a:bodyPr/>
          <a:lstStyle/>
          <a:p>
            <a:endParaRPr lang="en-SE"/>
          </a:p>
        </p:txBody>
      </p:sp>
    </p:spTree>
    <p:extLst>
      <p:ext uri="{BB962C8B-B14F-4D97-AF65-F5344CB8AC3E}">
        <p14:creationId xmlns:p14="http://schemas.microsoft.com/office/powerpoint/2010/main" val="2308963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67fd033-d6db-4b80-8f66-8f6367fdada6" xsi:nil="true"/>
    <lcf76f155ced4ddcb4097134ff3c332f xmlns="01ccfb6b-153d-4662-8a2d-c187779f790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53650482383043A7D49701EF25E57B" ma:contentTypeVersion="14" ma:contentTypeDescription="Create a new document." ma:contentTypeScope="" ma:versionID="98dd51fd49806ae351d38250ef1d7f26">
  <xsd:schema xmlns:xsd="http://www.w3.org/2001/XMLSchema" xmlns:xs="http://www.w3.org/2001/XMLSchema" xmlns:p="http://schemas.microsoft.com/office/2006/metadata/properties" xmlns:ns2="01ccfb6b-153d-4662-8a2d-c187779f790d" xmlns:ns3="067fd033-d6db-4b80-8f66-8f6367fdada6" targetNamespace="http://schemas.microsoft.com/office/2006/metadata/properties" ma:root="true" ma:fieldsID="5c9762d4803a373acd1df9343d1f44f2" ns2:_="" ns3:_="">
    <xsd:import namespace="01ccfb6b-153d-4662-8a2d-c187779f790d"/>
    <xsd:import namespace="067fd033-d6db-4b80-8f66-8f6367fdad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cfb6b-153d-4662-8a2d-c187779f7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a6f1c8-5c01-43ed-964e-6f5457899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7fd033-d6db-4b80-8f66-8f6367fdada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cb0cf21-db37-4f59-a938-5a38b5e93941}" ma:internalName="TaxCatchAll" ma:showField="CatchAllData" ma:web="067fd033-d6db-4b80-8f66-8f6367fdad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4EF75-87EA-4E1B-AF25-D75B40829AB9}">
  <ds:schemaRefs>
    <ds:schemaRef ds:uri="http://schemas.microsoft.com/sharepoint/v3/contenttype/forms"/>
  </ds:schemaRefs>
</ds:datastoreItem>
</file>

<file path=customXml/itemProps2.xml><?xml version="1.0" encoding="utf-8"?>
<ds:datastoreItem xmlns:ds="http://schemas.openxmlformats.org/officeDocument/2006/customXml" ds:itemID="{CAD7F51E-84F3-469D-9B88-0695C0143199}">
  <ds:schemaRefs>
    <ds:schemaRef ds:uri="01ccfb6b-153d-4662-8a2d-c187779f790d"/>
    <ds:schemaRef ds:uri="067fd033-d6db-4b80-8f66-8f6367fdad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6E59DB-8C9F-4525-A8C3-99476C8EB0F8}">
  <ds:schemaRefs>
    <ds:schemaRef ds:uri="01ccfb6b-153d-4662-8a2d-c187779f790d"/>
    <ds:schemaRef ds:uri="067fd033-d6db-4b80-8f66-8f6367fda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TotalTime>
  <Words>1166</Words>
  <Application>Microsoft Office PowerPoint</Application>
  <PresentationFormat>Custom</PresentationFormat>
  <Paragraphs>118</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Intro Rust Base Shade</vt:lpstr>
      <vt:lpstr>Open Sans 1 Bold Italics</vt:lpstr>
      <vt:lpstr>Arial</vt:lpstr>
      <vt:lpstr>Open Sans 2 Bold</vt:lpstr>
      <vt:lpstr>Calibri</vt:lpstr>
      <vt:lpstr>Open Sans 1 Italics</vt:lpstr>
      <vt:lpstr>Aptos</vt:lpstr>
      <vt:lpstr>Open Sans 2</vt:lpstr>
      <vt:lpstr>Open Sans 1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værdier til handling: Frivillighed og fællesskabelse i praksis</dc:title>
  <dc:creator>Tina Birk Klein</dc:creator>
  <cp:lastModifiedBy>Emilie Schapira</cp:lastModifiedBy>
  <cp:revision>1</cp:revision>
  <dcterms:created xsi:type="dcterms:W3CDTF">2006-08-16T00:00:00Z</dcterms:created>
  <dcterms:modified xsi:type="dcterms:W3CDTF">2024-09-25T09:55:26Z</dcterms:modified>
  <dc:identifier>DAGRF4WKSWg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0x0101005A53650482383043A7D49701EF25E57B</vt:lpwstr>
  </property>
  <property fmtid="{D5CDD505-2E9C-101B-9397-08002B2CF9AE}" pid="3" name="MediaServiceImageTags">
    <vt:lpwstr/>
  </property>
</Properties>
</file>